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5" r:id="rId3"/>
    <p:sldId id="266" r:id="rId4"/>
    <p:sldId id="267" r:id="rId5"/>
    <p:sldId id="268" r:id="rId6"/>
    <p:sldId id="269" r:id="rId7"/>
    <p:sldId id="270" r:id="rId8"/>
    <p:sldId id="271" r:id="rId9"/>
    <p:sldId id="272" r:id="rId10"/>
    <p:sldId id="273" r:id="rId11"/>
    <p:sldId id="274" r:id="rId12"/>
    <p:sldId id="27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5" d="100"/>
          <a:sy n="115" d="100"/>
        </p:scale>
        <p:origin x="432"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DA259C3-936E-47E9-BC2B-01A1C2B237F6}" type="datetimeFigureOut">
              <a:rPr lang="en-GB" smtClean="0"/>
              <a:t>22/01/2020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C45B48-E548-45C0-9AB2-4A2CB94AE03E}" type="slidenum">
              <a:rPr lang="en-GB" smtClean="0"/>
              <a:t>‹#›</a:t>
            </a:fld>
            <a:endParaRPr lang="en-GB"/>
          </a:p>
        </p:txBody>
      </p:sp>
    </p:spTree>
    <p:extLst>
      <p:ext uri="{BB962C8B-B14F-4D97-AF65-F5344CB8AC3E}">
        <p14:creationId xmlns:p14="http://schemas.microsoft.com/office/powerpoint/2010/main" val="3092271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DA259C3-936E-47E9-BC2B-01A1C2B237F6}" type="datetimeFigureOut">
              <a:rPr lang="en-GB" smtClean="0"/>
              <a:t>22/01/2020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C45B48-E548-45C0-9AB2-4A2CB94AE03E}" type="slidenum">
              <a:rPr lang="en-GB" smtClean="0"/>
              <a:t>‹#›</a:t>
            </a:fld>
            <a:endParaRPr lang="en-GB"/>
          </a:p>
        </p:txBody>
      </p:sp>
    </p:spTree>
    <p:extLst>
      <p:ext uri="{BB962C8B-B14F-4D97-AF65-F5344CB8AC3E}">
        <p14:creationId xmlns:p14="http://schemas.microsoft.com/office/powerpoint/2010/main" val="2149393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DA259C3-936E-47E9-BC2B-01A1C2B237F6}" type="datetimeFigureOut">
              <a:rPr lang="en-GB" smtClean="0"/>
              <a:t>22/01/2020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C45B48-E548-45C0-9AB2-4A2CB94AE03E}" type="slidenum">
              <a:rPr lang="en-GB" smtClean="0"/>
              <a:t>‹#›</a:t>
            </a:fld>
            <a:endParaRPr lang="en-GB"/>
          </a:p>
        </p:txBody>
      </p:sp>
    </p:spTree>
    <p:extLst>
      <p:ext uri="{BB962C8B-B14F-4D97-AF65-F5344CB8AC3E}">
        <p14:creationId xmlns:p14="http://schemas.microsoft.com/office/powerpoint/2010/main" val="3364504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DA259C3-936E-47E9-BC2B-01A1C2B237F6}" type="datetimeFigureOut">
              <a:rPr lang="en-GB" smtClean="0"/>
              <a:t>22/01/2020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C45B48-E548-45C0-9AB2-4A2CB94AE03E}" type="slidenum">
              <a:rPr lang="en-GB" smtClean="0"/>
              <a:t>‹#›</a:t>
            </a:fld>
            <a:endParaRPr lang="en-GB"/>
          </a:p>
        </p:txBody>
      </p:sp>
    </p:spTree>
    <p:extLst>
      <p:ext uri="{BB962C8B-B14F-4D97-AF65-F5344CB8AC3E}">
        <p14:creationId xmlns:p14="http://schemas.microsoft.com/office/powerpoint/2010/main" val="4098665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DA259C3-936E-47E9-BC2B-01A1C2B237F6}" type="datetimeFigureOut">
              <a:rPr lang="en-GB" smtClean="0"/>
              <a:t>22/01/2020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C45B48-E548-45C0-9AB2-4A2CB94AE03E}" type="slidenum">
              <a:rPr lang="en-GB" smtClean="0"/>
              <a:t>‹#›</a:t>
            </a:fld>
            <a:endParaRPr lang="en-GB"/>
          </a:p>
        </p:txBody>
      </p:sp>
    </p:spTree>
    <p:extLst>
      <p:ext uri="{BB962C8B-B14F-4D97-AF65-F5344CB8AC3E}">
        <p14:creationId xmlns:p14="http://schemas.microsoft.com/office/powerpoint/2010/main" val="915937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DA259C3-936E-47E9-BC2B-01A1C2B237F6}" type="datetimeFigureOut">
              <a:rPr lang="en-GB" smtClean="0"/>
              <a:t>22/01/2020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C45B48-E548-45C0-9AB2-4A2CB94AE03E}" type="slidenum">
              <a:rPr lang="en-GB" smtClean="0"/>
              <a:t>‹#›</a:t>
            </a:fld>
            <a:endParaRPr lang="en-GB"/>
          </a:p>
        </p:txBody>
      </p:sp>
    </p:spTree>
    <p:extLst>
      <p:ext uri="{BB962C8B-B14F-4D97-AF65-F5344CB8AC3E}">
        <p14:creationId xmlns:p14="http://schemas.microsoft.com/office/powerpoint/2010/main" val="1956289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DA259C3-936E-47E9-BC2B-01A1C2B237F6}" type="datetimeFigureOut">
              <a:rPr lang="en-GB" smtClean="0"/>
              <a:t>22/01/2020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BC45B48-E548-45C0-9AB2-4A2CB94AE03E}" type="slidenum">
              <a:rPr lang="en-GB" smtClean="0"/>
              <a:t>‹#›</a:t>
            </a:fld>
            <a:endParaRPr lang="en-GB"/>
          </a:p>
        </p:txBody>
      </p:sp>
    </p:spTree>
    <p:extLst>
      <p:ext uri="{BB962C8B-B14F-4D97-AF65-F5344CB8AC3E}">
        <p14:creationId xmlns:p14="http://schemas.microsoft.com/office/powerpoint/2010/main" val="618767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DA259C3-936E-47E9-BC2B-01A1C2B237F6}" type="datetimeFigureOut">
              <a:rPr lang="en-GB" smtClean="0"/>
              <a:t>22/01/2020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BC45B48-E548-45C0-9AB2-4A2CB94AE03E}" type="slidenum">
              <a:rPr lang="en-GB" smtClean="0"/>
              <a:t>‹#›</a:t>
            </a:fld>
            <a:endParaRPr lang="en-GB"/>
          </a:p>
        </p:txBody>
      </p:sp>
    </p:spTree>
    <p:extLst>
      <p:ext uri="{BB962C8B-B14F-4D97-AF65-F5344CB8AC3E}">
        <p14:creationId xmlns:p14="http://schemas.microsoft.com/office/powerpoint/2010/main" val="3369599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A259C3-936E-47E9-BC2B-01A1C2B237F6}" type="datetimeFigureOut">
              <a:rPr lang="en-GB" smtClean="0"/>
              <a:t>22/01/2020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BC45B48-E548-45C0-9AB2-4A2CB94AE03E}" type="slidenum">
              <a:rPr lang="en-GB" smtClean="0"/>
              <a:t>‹#›</a:t>
            </a:fld>
            <a:endParaRPr lang="en-GB"/>
          </a:p>
        </p:txBody>
      </p:sp>
    </p:spTree>
    <p:extLst>
      <p:ext uri="{BB962C8B-B14F-4D97-AF65-F5344CB8AC3E}">
        <p14:creationId xmlns:p14="http://schemas.microsoft.com/office/powerpoint/2010/main" val="471609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DA259C3-936E-47E9-BC2B-01A1C2B237F6}" type="datetimeFigureOut">
              <a:rPr lang="en-GB" smtClean="0"/>
              <a:t>22/01/2020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C45B48-E548-45C0-9AB2-4A2CB94AE03E}" type="slidenum">
              <a:rPr lang="en-GB" smtClean="0"/>
              <a:t>‹#›</a:t>
            </a:fld>
            <a:endParaRPr lang="en-GB"/>
          </a:p>
        </p:txBody>
      </p:sp>
    </p:spTree>
    <p:extLst>
      <p:ext uri="{BB962C8B-B14F-4D97-AF65-F5344CB8AC3E}">
        <p14:creationId xmlns:p14="http://schemas.microsoft.com/office/powerpoint/2010/main" val="3886869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DA259C3-936E-47E9-BC2B-01A1C2B237F6}" type="datetimeFigureOut">
              <a:rPr lang="en-GB" smtClean="0"/>
              <a:t>22/01/2020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C45B48-E548-45C0-9AB2-4A2CB94AE03E}" type="slidenum">
              <a:rPr lang="en-GB" smtClean="0"/>
              <a:t>‹#›</a:t>
            </a:fld>
            <a:endParaRPr lang="en-GB"/>
          </a:p>
        </p:txBody>
      </p:sp>
    </p:spTree>
    <p:extLst>
      <p:ext uri="{BB962C8B-B14F-4D97-AF65-F5344CB8AC3E}">
        <p14:creationId xmlns:p14="http://schemas.microsoft.com/office/powerpoint/2010/main" val="2689158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A259C3-936E-47E9-BC2B-01A1C2B237F6}" type="datetimeFigureOut">
              <a:rPr lang="en-GB" smtClean="0"/>
              <a:t>22/01/2020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C45B48-E548-45C0-9AB2-4A2CB94AE03E}" type="slidenum">
              <a:rPr lang="en-GB" smtClean="0"/>
              <a:t>‹#›</a:t>
            </a:fld>
            <a:endParaRPr lang="en-GB"/>
          </a:p>
        </p:txBody>
      </p:sp>
    </p:spTree>
    <p:extLst>
      <p:ext uri="{BB962C8B-B14F-4D97-AF65-F5344CB8AC3E}">
        <p14:creationId xmlns:p14="http://schemas.microsoft.com/office/powerpoint/2010/main" val="2402301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040" y="81280"/>
            <a:ext cx="11277600" cy="751840"/>
          </a:xfrm>
          <a:solidFill>
            <a:srgbClr val="C00000"/>
          </a:solidFill>
        </p:spPr>
        <p:txBody>
          <a:bodyPr>
            <a:normAutofit/>
          </a:bodyPr>
          <a:lstStyle/>
          <a:p>
            <a:r>
              <a:rPr lang="en-GB" b="1" dirty="0" smtClean="0"/>
              <a:t>A Christmas Carol, Context</a:t>
            </a:r>
            <a:endParaRPr lang="en-GB" sz="3600" dirty="0"/>
          </a:p>
        </p:txBody>
      </p:sp>
      <p:sp>
        <p:nvSpPr>
          <p:cNvPr id="3" name="Content Placeholder 2"/>
          <p:cNvSpPr>
            <a:spLocks noGrp="1"/>
          </p:cNvSpPr>
          <p:nvPr>
            <p:ph idx="1"/>
          </p:nvPr>
        </p:nvSpPr>
        <p:spPr>
          <a:xfrm>
            <a:off x="447040" y="1310640"/>
            <a:ext cx="11460480" cy="5547360"/>
          </a:xfrm>
        </p:spPr>
        <p:txBody>
          <a:bodyPr>
            <a:noAutofit/>
          </a:bodyPr>
          <a:lstStyle/>
          <a:p>
            <a:pPr marL="514350" indent="-514350">
              <a:buFont typeface="+mj-lt"/>
              <a:buAutoNum type="arabicPeriod"/>
            </a:pPr>
            <a:r>
              <a:rPr lang="en-GB" dirty="0" smtClean="0"/>
              <a:t>Written in 1843. 6,000 copies were sold between </a:t>
            </a:r>
            <a:r>
              <a:rPr lang="en-GB" dirty="0"/>
              <a:t>D</a:t>
            </a:r>
            <a:r>
              <a:rPr lang="en-GB" dirty="0" smtClean="0"/>
              <a:t>ec 19</a:t>
            </a:r>
            <a:r>
              <a:rPr lang="en-GB" baseline="30000" dirty="0" smtClean="0"/>
              <a:t>th</a:t>
            </a:r>
            <a:r>
              <a:rPr lang="en-GB" dirty="0" smtClean="0"/>
              <a:t> and Dec 24</a:t>
            </a:r>
            <a:r>
              <a:rPr lang="en-GB" baseline="30000" dirty="0" smtClean="0"/>
              <a:t>th</a:t>
            </a:r>
            <a:r>
              <a:rPr lang="en-GB" dirty="0" smtClean="0"/>
              <a:t> 1843.  30 million copies were sold by 2014 – showing the universal popularity of a story about </a:t>
            </a:r>
            <a:r>
              <a:rPr lang="en-GB" b="1" dirty="0" smtClean="0">
                <a:solidFill>
                  <a:srgbClr val="7030A0"/>
                </a:solidFill>
              </a:rPr>
              <a:t>change and redemption</a:t>
            </a:r>
            <a:r>
              <a:rPr lang="en-GB" dirty="0" smtClean="0"/>
              <a:t>.</a:t>
            </a:r>
          </a:p>
          <a:p>
            <a:pPr marL="514350" indent="-514350">
              <a:buFont typeface="+mj-lt"/>
              <a:buAutoNum type="arabicPeriod"/>
            </a:pPr>
            <a:r>
              <a:rPr lang="en-GB" dirty="0" smtClean="0"/>
              <a:t>Charles Dickens wrote many books addressing inequality including </a:t>
            </a:r>
            <a:r>
              <a:rPr lang="en-GB" b="1" dirty="0" smtClean="0">
                <a:solidFill>
                  <a:srgbClr val="7030A0"/>
                </a:solidFill>
              </a:rPr>
              <a:t>Oliver Twist </a:t>
            </a:r>
            <a:r>
              <a:rPr lang="en-GB" dirty="0" smtClean="0"/>
              <a:t>and </a:t>
            </a:r>
            <a:r>
              <a:rPr lang="en-GB" b="1" dirty="0" smtClean="0">
                <a:solidFill>
                  <a:srgbClr val="7030A0"/>
                </a:solidFill>
              </a:rPr>
              <a:t>Hard Times</a:t>
            </a:r>
          </a:p>
          <a:p>
            <a:pPr marL="514350" indent="-514350">
              <a:buFont typeface="+mj-lt"/>
              <a:buAutoNum type="arabicPeriod"/>
            </a:pPr>
            <a:r>
              <a:rPr lang="en-GB" dirty="0" smtClean="0"/>
              <a:t>As a ten-year-old Dickens worked in a blacking factory while his father was in a debtor’s prison.</a:t>
            </a:r>
          </a:p>
          <a:p>
            <a:pPr marL="514350" indent="-514350">
              <a:buFont typeface="+mj-lt"/>
              <a:buAutoNum type="arabicPeriod"/>
            </a:pPr>
            <a:r>
              <a:rPr lang="en-GB" dirty="0" smtClean="0"/>
              <a:t>Dickens was left money that enabled him to leave the factory and complete his education at private school.  He therefore saw many sides of life.</a:t>
            </a:r>
          </a:p>
          <a:p>
            <a:pPr marL="514350" indent="-514350">
              <a:buFont typeface="+mj-lt"/>
              <a:buAutoNum type="arabicPeriod"/>
            </a:pPr>
            <a:r>
              <a:rPr lang="en-GB" dirty="0" smtClean="0"/>
              <a:t>In 1834 the Poor Law Amendment Act was passed making the conditions in workhouses worse</a:t>
            </a:r>
            <a:r>
              <a:rPr lang="en-GB" sz="2200" dirty="0" smtClean="0"/>
              <a:t>.</a:t>
            </a:r>
          </a:p>
        </p:txBody>
      </p:sp>
    </p:spTree>
    <p:extLst>
      <p:ext uri="{BB962C8B-B14F-4D97-AF65-F5344CB8AC3E}">
        <p14:creationId xmlns:p14="http://schemas.microsoft.com/office/powerpoint/2010/main" val="19141503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601" y="365125"/>
            <a:ext cx="10998200" cy="1097915"/>
          </a:xfrm>
          <a:solidFill>
            <a:srgbClr val="C00000"/>
          </a:solidFill>
        </p:spPr>
        <p:txBody>
          <a:bodyPr>
            <a:normAutofit fontScale="90000"/>
          </a:bodyPr>
          <a:lstStyle/>
          <a:p>
            <a:pPr algn="ctr"/>
            <a:r>
              <a:rPr lang="en-GB" sz="4000" b="1" dirty="0" smtClean="0">
                <a:latin typeface="+mn-lt"/>
              </a:rPr>
              <a:t>A Christmas Carol: recommended quotations to learn</a:t>
            </a:r>
            <a:r>
              <a:rPr lang="en-GB" b="1" dirty="0" smtClean="0">
                <a:latin typeface="+mn-lt"/>
              </a:rPr>
              <a:t/>
            </a:r>
            <a:br>
              <a:rPr lang="en-GB" b="1" dirty="0" smtClean="0">
                <a:latin typeface="+mn-lt"/>
              </a:rPr>
            </a:br>
            <a:r>
              <a:rPr lang="en-GB" sz="2000" dirty="0">
                <a:latin typeface="+mn-lt"/>
              </a:rPr>
              <a:t>T</a:t>
            </a:r>
            <a:r>
              <a:rPr lang="en-GB" sz="2000" dirty="0" smtClean="0">
                <a:latin typeface="+mn-lt"/>
              </a:rPr>
              <a:t>hese quotations are particularly useful as they show meaning as well as character or theme AND terminology</a:t>
            </a:r>
            <a:endParaRPr lang="en-GB" sz="2000" dirty="0">
              <a:latin typeface="+mn-lt"/>
            </a:endParaRPr>
          </a:p>
        </p:txBody>
      </p:sp>
      <p:graphicFrame>
        <p:nvGraphicFramePr>
          <p:cNvPr id="7" name="Content Placeholder 6"/>
          <p:cNvGraphicFramePr>
            <a:graphicFrameLocks noGrp="1"/>
          </p:cNvGraphicFramePr>
          <p:nvPr>
            <p:ph idx="1"/>
            <p:extLst/>
          </p:nvPr>
        </p:nvGraphicFramePr>
        <p:xfrm>
          <a:off x="467360" y="1645918"/>
          <a:ext cx="11348720" cy="4287521"/>
        </p:xfrm>
        <a:graphic>
          <a:graphicData uri="http://schemas.openxmlformats.org/drawingml/2006/table">
            <a:tbl>
              <a:tblPr firstRow="1" bandRow="1">
                <a:tableStyleId>{8799B23B-EC83-4686-B30A-512413B5E67A}</a:tableStyleId>
              </a:tblPr>
              <a:tblGrid>
                <a:gridCol w="440413">
                  <a:extLst>
                    <a:ext uri="{9D8B030D-6E8A-4147-A177-3AD203B41FA5}">
                      <a16:colId xmlns:a16="http://schemas.microsoft.com/office/drawing/2014/main" val="1720097856"/>
                    </a:ext>
                  </a:extLst>
                </a:gridCol>
                <a:gridCol w="2799083">
                  <a:extLst>
                    <a:ext uri="{9D8B030D-6E8A-4147-A177-3AD203B41FA5}">
                      <a16:colId xmlns:a16="http://schemas.microsoft.com/office/drawing/2014/main" val="3009367459"/>
                    </a:ext>
                  </a:extLst>
                </a:gridCol>
                <a:gridCol w="3983846">
                  <a:extLst>
                    <a:ext uri="{9D8B030D-6E8A-4147-A177-3AD203B41FA5}">
                      <a16:colId xmlns:a16="http://schemas.microsoft.com/office/drawing/2014/main" val="237348876"/>
                    </a:ext>
                  </a:extLst>
                </a:gridCol>
                <a:gridCol w="4125378">
                  <a:extLst>
                    <a:ext uri="{9D8B030D-6E8A-4147-A177-3AD203B41FA5}">
                      <a16:colId xmlns:a16="http://schemas.microsoft.com/office/drawing/2014/main" val="178853433"/>
                    </a:ext>
                  </a:extLst>
                </a:gridCol>
              </a:tblGrid>
              <a:tr h="577169">
                <a:tc>
                  <a:txBody>
                    <a:bodyPr/>
                    <a:lstStyle/>
                    <a:p>
                      <a:endParaRPr lang="en-GB" dirty="0"/>
                    </a:p>
                  </a:txBody>
                  <a:tcPr/>
                </a:tc>
                <a:tc>
                  <a:txBody>
                    <a:bodyPr/>
                    <a:lstStyle/>
                    <a:p>
                      <a:r>
                        <a:rPr lang="en-GB" dirty="0" smtClean="0"/>
                        <a:t>Quotation</a:t>
                      </a:r>
                      <a:endParaRPr lang="en-GB" dirty="0"/>
                    </a:p>
                  </a:txBody>
                  <a:tcPr/>
                </a:tc>
                <a:tc>
                  <a:txBody>
                    <a:bodyPr/>
                    <a:lstStyle/>
                    <a:p>
                      <a:r>
                        <a:rPr lang="en-GB" dirty="0" smtClean="0"/>
                        <a:t>Theme/character (AO1)</a:t>
                      </a:r>
                      <a:endParaRPr lang="en-GB" dirty="0"/>
                    </a:p>
                  </a:txBody>
                  <a:tcPr/>
                </a:tc>
                <a:tc>
                  <a:txBody>
                    <a:bodyPr/>
                    <a:lstStyle/>
                    <a:p>
                      <a:r>
                        <a:rPr lang="en-GB" dirty="0" smtClean="0"/>
                        <a:t>Terminology (AO2)</a:t>
                      </a:r>
                      <a:endParaRPr lang="en-GB" dirty="0"/>
                    </a:p>
                  </a:txBody>
                  <a:tcPr/>
                </a:tc>
                <a:extLst>
                  <a:ext uri="{0D108BD9-81ED-4DB2-BD59-A6C34878D82A}">
                    <a16:rowId xmlns:a16="http://schemas.microsoft.com/office/drawing/2014/main" val="1357383104"/>
                  </a:ext>
                </a:extLst>
              </a:tr>
              <a:tr h="1236784">
                <a:tc>
                  <a:txBody>
                    <a:bodyPr/>
                    <a:lstStyle/>
                    <a:p>
                      <a:r>
                        <a:rPr lang="en-GB" dirty="0" smtClean="0"/>
                        <a:t>7</a:t>
                      </a:r>
                      <a:endParaRPr lang="en-GB" dirty="0"/>
                    </a:p>
                  </a:txBody>
                  <a:tcPr/>
                </a:tc>
                <a:tc>
                  <a:txBody>
                    <a:bodyPr/>
                    <a:lstStyle/>
                    <a:p>
                      <a:r>
                        <a:rPr lang="en-GB" i="1" dirty="0" smtClean="0"/>
                        <a:t>Comfortable, oily, rich, fat, jovial….  Laughed, wonderful</a:t>
                      </a:r>
                      <a:endParaRPr lang="en-GB" i="1" dirty="0"/>
                    </a:p>
                  </a:txBody>
                  <a:tcPr/>
                </a:tc>
                <a:tc>
                  <a:txBody>
                    <a:bodyPr/>
                    <a:lstStyle/>
                    <a:p>
                      <a:r>
                        <a:rPr lang="en-GB" dirty="0" smtClean="0"/>
                        <a:t>Fezziwig’s voice gives</a:t>
                      </a:r>
                      <a:r>
                        <a:rPr lang="en-GB" baseline="0" dirty="0" smtClean="0"/>
                        <a:t> a sense of positive indulgence – emphasising that he indulges his employees at Christmas</a:t>
                      </a:r>
                      <a:endParaRPr lang="en-GB" dirty="0"/>
                    </a:p>
                  </a:txBody>
                  <a:tcPr/>
                </a:tc>
                <a:tc>
                  <a:txBody>
                    <a:bodyPr/>
                    <a:lstStyle/>
                    <a:p>
                      <a:r>
                        <a:rPr lang="en-GB" b="1" dirty="0" smtClean="0"/>
                        <a:t>ASYNDETIC</a:t>
                      </a:r>
                      <a:r>
                        <a:rPr lang="en-GB" b="1" baseline="0" dirty="0" smtClean="0"/>
                        <a:t> LISTING </a:t>
                      </a:r>
                      <a:r>
                        <a:rPr lang="en-GB" baseline="0" dirty="0" smtClean="0"/>
                        <a:t>of adjectives followed by further positive vocabulary</a:t>
                      </a:r>
                      <a:endParaRPr lang="en-GB" dirty="0"/>
                    </a:p>
                  </a:txBody>
                  <a:tcPr/>
                </a:tc>
                <a:extLst>
                  <a:ext uri="{0D108BD9-81ED-4DB2-BD59-A6C34878D82A}">
                    <a16:rowId xmlns:a16="http://schemas.microsoft.com/office/drawing/2014/main" val="1726717139"/>
                  </a:ext>
                </a:extLst>
              </a:tr>
              <a:tr h="1236784">
                <a:tc>
                  <a:txBody>
                    <a:bodyPr/>
                    <a:lstStyle/>
                    <a:p>
                      <a:r>
                        <a:rPr lang="en-GB" dirty="0" smtClean="0"/>
                        <a:t>8</a:t>
                      </a:r>
                      <a:endParaRPr lang="en-GB" dirty="0"/>
                    </a:p>
                  </a:txBody>
                  <a:tcPr/>
                </a:tc>
                <a:tc>
                  <a:txBody>
                    <a:bodyPr/>
                    <a:lstStyle/>
                    <a:p>
                      <a:r>
                        <a:rPr lang="en-GB" i="1" dirty="0" smtClean="0"/>
                        <a:t>A small matter…to</a:t>
                      </a:r>
                      <a:r>
                        <a:rPr lang="en-GB" i="1" baseline="0" dirty="0" smtClean="0"/>
                        <a:t> make these silly folk so full of gratitude</a:t>
                      </a:r>
                      <a:endParaRPr lang="en-GB" i="1" dirty="0"/>
                    </a:p>
                  </a:txBody>
                  <a:tcPr/>
                </a:tc>
                <a:tc>
                  <a:txBody>
                    <a:bodyPr/>
                    <a:lstStyle/>
                    <a:p>
                      <a:r>
                        <a:rPr lang="en-GB" dirty="0" smtClean="0"/>
                        <a:t>The ghost of Christmas past criticises Fezziwig and the employees in order to provoke</a:t>
                      </a:r>
                      <a:r>
                        <a:rPr lang="en-GB" baseline="0" dirty="0" smtClean="0"/>
                        <a:t> a reaction from Scrooge</a:t>
                      </a:r>
                      <a:endParaRPr lang="en-GB" dirty="0"/>
                    </a:p>
                  </a:txBody>
                  <a:tcPr/>
                </a:tc>
                <a:tc>
                  <a:txBody>
                    <a:bodyPr/>
                    <a:lstStyle/>
                    <a:p>
                      <a:r>
                        <a:rPr lang="en-GB" b="1" dirty="0" smtClean="0"/>
                        <a:t>PROVOKATIVE STATEMENT </a:t>
                      </a:r>
                      <a:r>
                        <a:rPr lang="en-GB" dirty="0" smtClean="0"/>
                        <a:t>including the</a:t>
                      </a:r>
                      <a:r>
                        <a:rPr lang="en-GB" baseline="0" dirty="0" smtClean="0"/>
                        <a:t> </a:t>
                      </a:r>
                      <a:r>
                        <a:rPr lang="en-GB" b="1" baseline="0" dirty="0" smtClean="0"/>
                        <a:t>BELITTLING</a:t>
                      </a:r>
                      <a:r>
                        <a:rPr lang="en-GB" baseline="0" dirty="0" smtClean="0"/>
                        <a:t> (silly folk) judgement on the employees</a:t>
                      </a:r>
                      <a:endParaRPr lang="en-GB" dirty="0"/>
                    </a:p>
                  </a:txBody>
                  <a:tcPr/>
                </a:tc>
                <a:extLst>
                  <a:ext uri="{0D108BD9-81ED-4DB2-BD59-A6C34878D82A}">
                    <a16:rowId xmlns:a16="http://schemas.microsoft.com/office/drawing/2014/main" val="2882084025"/>
                  </a:ext>
                </a:extLst>
              </a:tr>
              <a:tr h="1236784">
                <a:tc>
                  <a:txBody>
                    <a:bodyPr/>
                    <a:lstStyle/>
                    <a:p>
                      <a:r>
                        <a:rPr lang="en-GB" dirty="0" smtClean="0"/>
                        <a:t>9</a:t>
                      </a:r>
                      <a:endParaRPr lang="en-GB" dirty="0"/>
                    </a:p>
                  </a:txBody>
                  <a:tcPr/>
                </a:tc>
                <a:tc>
                  <a:txBody>
                    <a:bodyPr/>
                    <a:lstStyle/>
                    <a:p>
                      <a:r>
                        <a:rPr lang="en-GB" dirty="0" smtClean="0"/>
                        <a:t>Another idol</a:t>
                      </a:r>
                      <a:r>
                        <a:rPr lang="en-GB" baseline="0" dirty="0" smtClean="0"/>
                        <a:t> has replaced me</a:t>
                      </a:r>
                      <a:endParaRPr lang="en-GB" dirty="0"/>
                    </a:p>
                  </a:txBody>
                  <a:tcPr/>
                </a:tc>
                <a:tc>
                  <a:txBody>
                    <a:bodyPr/>
                    <a:lstStyle/>
                    <a:p>
                      <a:r>
                        <a:rPr lang="en-GB" dirty="0" smtClean="0"/>
                        <a:t>Belle says that she has been replaced by money</a:t>
                      </a:r>
                      <a:endParaRPr lang="en-GB" dirty="0"/>
                    </a:p>
                  </a:txBody>
                  <a:tcPr/>
                </a:tc>
                <a:tc>
                  <a:txBody>
                    <a:bodyPr/>
                    <a:lstStyle/>
                    <a:p>
                      <a:r>
                        <a:rPr lang="en-GB" b="1" dirty="0" smtClean="0"/>
                        <a:t>PERSONIFICATION</a:t>
                      </a:r>
                      <a:r>
                        <a:rPr lang="en-GB" dirty="0" smtClean="0"/>
                        <a:t> of money.  Belle</a:t>
                      </a:r>
                      <a:r>
                        <a:rPr lang="en-GB" baseline="0" dirty="0" smtClean="0"/>
                        <a:t> </a:t>
                      </a:r>
                      <a:r>
                        <a:rPr lang="en-GB" dirty="0" smtClean="0"/>
                        <a:t>has been replaced by the lure of wealth, due to</a:t>
                      </a:r>
                      <a:r>
                        <a:rPr lang="en-GB" baseline="0" dirty="0" smtClean="0"/>
                        <a:t> Scrooge’s </a:t>
                      </a:r>
                      <a:r>
                        <a:rPr lang="en-GB" b="1" baseline="0" dirty="0" smtClean="0"/>
                        <a:t>AVARICE</a:t>
                      </a:r>
                      <a:r>
                        <a:rPr lang="en-GB" baseline="0" dirty="0" smtClean="0"/>
                        <a:t> (greed)</a:t>
                      </a:r>
                      <a:endParaRPr lang="en-GB" dirty="0"/>
                    </a:p>
                  </a:txBody>
                  <a:tcPr/>
                </a:tc>
                <a:extLst>
                  <a:ext uri="{0D108BD9-81ED-4DB2-BD59-A6C34878D82A}">
                    <a16:rowId xmlns:a16="http://schemas.microsoft.com/office/drawing/2014/main" val="2272641514"/>
                  </a:ext>
                </a:extLst>
              </a:tr>
            </a:tbl>
          </a:graphicData>
        </a:graphic>
      </p:graphicFrame>
    </p:spTree>
    <p:extLst>
      <p:ext uri="{BB962C8B-B14F-4D97-AF65-F5344CB8AC3E}">
        <p14:creationId xmlns:p14="http://schemas.microsoft.com/office/powerpoint/2010/main" val="32960763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880" y="203200"/>
            <a:ext cx="11097260" cy="924560"/>
          </a:xfrm>
          <a:solidFill>
            <a:srgbClr val="C00000"/>
          </a:solidFill>
        </p:spPr>
        <p:txBody>
          <a:bodyPr>
            <a:normAutofit fontScale="90000"/>
          </a:bodyPr>
          <a:lstStyle/>
          <a:p>
            <a:pPr algn="ctr"/>
            <a:r>
              <a:rPr lang="en-GB" sz="4000" b="1" dirty="0" smtClean="0">
                <a:latin typeface="+mn-lt"/>
              </a:rPr>
              <a:t>A Christmas Carol: recommended quotations to learn</a:t>
            </a:r>
            <a:r>
              <a:rPr lang="en-GB" b="1" dirty="0" smtClean="0">
                <a:latin typeface="+mn-lt"/>
              </a:rPr>
              <a:t/>
            </a:r>
            <a:br>
              <a:rPr lang="en-GB" b="1" dirty="0" smtClean="0">
                <a:latin typeface="+mn-lt"/>
              </a:rPr>
            </a:br>
            <a:r>
              <a:rPr lang="en-GB" sz="2000" dirty="0">
                <a:latin typeface="+mn-lt"/>
              </a:rPr>
              <a:t>T</a:t>
            </a:r>
            <a:r>
              <a:rPr lang="en-GB" sz="2000" dirty="0" smtClean="0">
                <a:latin typeface="+mn-lt"/>
              </a:rPr>
              <a:t>hese quotations are particularly useful as they show meaning as well as character or theme AND terminology</a:t>
            </a:r>
            <a:endParaRPr lang="en-GB" sz="2000" dirty="0">
              <a:latin typeface="+mn-lt"/>
            </a:endParaRPr>
          </a:p>
        </p:txBody>
      </p:sp>
      <p:graphicFrame>
        <p:nvGraphicFramePr>
          <p:cNvPr id="7" name="Content Placeholder 6"/>
          <p:cNvGraphicFramePr>
            <a:graphicFrameLocks noGrp="1"/>
          </p:cNvGraphicFramePr>
          <p:nvPr>
            <p:ph idx="1"/>
            <p:extLst/>
          </p:nvPr>
        </p:nvGraphicFramePr>
        <p:xfrm>
          <a:off x="436880" y="1351279"/>
          <a:ext cx="11277600" cy="4981451"/>
        </p:xfrm>
        <a:graphic>
          <a:graphicData uri="http://schemas.openxmlformats.org/drawingml/2006/table">
            <a:tbl>
              <a:tblPr firstRow="1" bandRow="1">
                <a:tableStyleId>{8799B23B-EC83-4686-B30A-512413B5E67A}</a:tableStyleId>
              </a:tblPr>
              <a:tblGrid>
                <a:gridCol w="423656">
                  <a:extLst>
                    <a:ext uri="{9D8B030D-6E8A-4147-A177-3AD203B41FA5}">
                      <a16:colId xmlns:a16="http://schemas.microsoft.com/office/drawing/2014/main" val="1720097856"/>
                    </a:ext>
                  </a:extLst>
                </a:gridCol>
                <a:gridCol w="1984264">
                  <a:extLst>
                    <a:ext uri="{9D8B030D-6E8A-4147-A177-3AD203B41FA5}">
                      <a16:colId xmlns:a16="http://schemas.microsoft.com/office/drawing/2014/main" val="3009367459"/>
                    </a:ext>
                  </a:extLst>
                </a:gridCol>
                <a:gridCol w="4216400">
                  <a:extLst>
                    <a:ext uri="{9D8B030D-6E8A-4147-A177-3AD203B41FA5}">
                      <a16:colId xmlns:a16="http://schemas.microsoft.com/office/drawing/2014/main" val="237348876"/>
                    </a:ext>
                  </a:extLst>
                </a:gridCol>
                <a:gridCol w="4653280">
                  <a:extLst>
                    <a:ext uri="{9D8B030D-6E8A-4147-A177-3AD203B41FA5}">
                      <a16:colId xmlns:a16="http://schemas.microsoft.com/office/drawing/2014/main" val="178853433"/>
                    </a:ext>
                  </a:extLst>
                </a:gridCol>
              </a:tblGrid>
              <a:tr h="516746">
                <a:tc>
                  <a:txBody>
                    <a:bodyPr/>
                    <a:lstStyle/>
                    <a:p>
                      <a:endParaRPr lang="en-GB" dirty="0"/>
                    </a:p>
                  </a:txBody>
                  <a:tcPr/>
                </a:tc>
                <a:tc>
                  <a:txBody>
                    <a:bodyPr/>
                    <a:lstStyle/>
                    <a:p>
                      <a:r>
                        <a:rPr lang="en-GB" dirty="0" smtClean="0"/>
                        <a:t>Quotation</a:t>
                      </a:r>
                      <a:endParaRPr lang="en-GB" dirty="0"/>
                    </a:p>
                  </a:txBody>
                  <a:tcPr/>
                </a:tc>
                <a:tc>
                  <a:txBody>
                    <a:bodyPr/>
                    <a:lstStyle/>
                    <a:p>
                      <a:r>
                        <a:rPr lang="en-GB" dirty="0" smtClean="0"/>
                        <a:t>Theme/character (AO1)</a:t>
                      </a:r>
                      <a:endParaRPr lang="en-GB" dirty="0"/>
                    </a:p>
                  </a:txBody>
                  <a:tcPr/>
                </a:tc>
                <a:tc>
                  <a:txBody>
                    <a:bodyPr/>
                    <a:lstStyle/>
                    <a:p>
                      <a:r>
                        <a:rPr lang="en-GB" dirty="0" smtClean="0"/>
                        <a:t>Terminology (AO2)</a:t>
                      </a:r>
                      <a:endParaRPr lang="en-GB" dirty="0"/>
                    </a:p>
                  </a:txBody>
                  <a:tcPr/>
                </a:tc>
                <a:extLst>
                  <a:ext uri="{0D108BD9-81ED-4DB2-BD59-A6C34878D82A}">
                    <a16:rowId xmlns:a16="http://schemas.microsoft.com/office/drawing/2014/main" val="1357383104"/>
                  </a:ext>
                </a:extLst>
              </a:tr>
              <a:tr h="1209191">
                <a:tc>
                  <a:txBody>
                    <a:bodyPr/>
                    <a:lstStyle/>
                    <a:p>
                      <a:r>
                        <a:rPr lang="en-GB" dirty="0" smtClean="0"/>
                        <a:t>10</a:t>
                      </a:r>
                      <a:endParaRPr lang="en-GB" dirty="0"/>
                    </a:p>
                  </a:txBody>
                  <a:tcPr/>
                </a:tc>
                <a:tc>
                  <a:txBody>
                    <a:bodyPr/>
                    <a:lstStyle/>
                    <a:p>
                      <a:r>
                        <a:rPr lang="en-GB" i="1" dirty="0" smtClean="0"/>
                        <a:t>Decide what men shall live, what men shall die</a:t>
                      </a:r>
                      <a:endParaRPr lang="en-GB" i="1" dirty="0"/>
                    </a:p>
                  </a:txBody>
                  <a:tcPr/>
                </a:tc>
                <a:tc>
                  <a:txBody>
                    <a:bodyPr/>
                    <a:lstStyle/>
                    <a:p>
                      <a:r>
                        <a:rPr lang="en-GB" dirty="0" smtClean="0"/>
                        <a:t>Ghost of Christmas Present makes a political comment about the government’s cruel policies that contribute</a:t>
                      </a:r>
                      <a:r>
                        <a:rPr lang="en-GB" baseline="0" dirty="0" smtClean="0"/>
                        <a:t> to a divided society</a:t>
                      </a:r>
                      <a:endParaRPr lang="en-GB" dirty="0"/>
                    </a:p>
                  </a:txBody>
                  <a:tcPr/>
                </a:tc>
                <a:tc>
                  <a:txBody>
                    <a:bodyPr/>
                    <a:lstStyle/>
                    <a:p>
                      <a:r>
                        <a:rPr lang="en-GB" b="1" dirty="0" smtClean="0"/>
                        <a:t>SYNTACTICAL PARALLELISM </a:t>
                      </a:r>
                      <a:r>
                        <a:rPr lang="en-GB" dirty="0" smtClean="0"/>
                        <a:t>emphasises the different words in the two lines: </a:t>
                      </a:r>
                      <a:r>
                        <a:rPr lang="en-GB" b="1" i="1" dirty="0" smtClean="0"/>
                        <a:t>live,</a:t>
                      </a:r>
                      <a:r>
                        <a:rPr lang="en-GB" b="1" i="1" baseline="0" dirty="0" smtClean="0"/>
                        <a:t> die</a:t>
                      </a:r>
                      <a:endParaRPr lang="en-GB" b="1" i="1" dirty="0"/>
                    </a:p>
                  </a:txBody>
                  <a:tcPr/>
                </a:tc>
                <a:extLst>
                  <a:ext uri="{0D108BD9-81ED-4DB2-BD59-A6C34878D82A}">
                    <a16:rowId xmlns:a16="http://schemas.microsoft.com/office/drawing/2014/main" val="2882084025"/>
                  </a:ext>
                </a:extLst>
              </a:tr>
              <a:tr h="1209191">
                <a:tc>
                  <a:txBody>
                    <a:bodyPr/>
                    <a:lstStyle/>
                    <a:p>
                      <a:r>
                        <a:rPr lang="en-GB" dirty="0" smtClean="0"/>
                        <a:t>11</a:t>
                      </a:r>
                      <a:endParaRPr lang="en-GB" dirty="0"/>
                    </a:p>
                  </a:txBody>
                  <a:tcPr/>
                </a:tc>
                <a:tc>
                  <a:txBody>
                    <a:bodyPr/>
                    <a:lstStyle/>
                    <a:p>
                      <a:r>
                        <a:rPr lang="en-GB" i="1" dirty="0" smtClean="0"/>
                        <a:t>It slowly, gravely, silently approached</a:t>
                      </a:r>
                      <a:endParaRPr lang="en-GB" i="1" dirty="0"/>
                    </a:p>
                  </a:txBody>
                  <a:tcPr/>
                </a:tc>
                <a:tc>
                  <a:txBody>
                    <a:bodyPr/>
                    <a:lstStyle/>
                    <a:p>
                      <a:r>
                        <a:rPr lang="en-GB" dirty="0" smtClean="0"/>
                        <a:t>The final ghost’s entrance is shown</a:t>
                      </a:r>
                      <a:r>
                        <a:rPr lang="en-GB" baseline="0" dirty="0" smtClean="0"/>
                        <a:t> with ominous language that slows the pace</a:t>
                      </a:r>
                      <a:endParaRPr lang="en-GB" dirty="0"/>
                    </a:p>
                  </a:txBody>
                  <a:tcPr/>
                </a:tc>
                <a:tc>
                  <a:txBody>
                    <a:bodyPr/>
                    <a:lstStyle/>
                    <a:p>
                      <a:r>
                        <a:rPr lang="en-GB" dirty="0" smtClean="0"/>
                        <a:t>The multiple </a:t>
                      </a:r>
                      <a:r>
                        <a:rPr lang="en-GB" b="1" dirty="0" smtClean="0"/>
                        <a:t>ADVERBS</a:t>
                      </a:r>
                      <a:r>
                        <a:rPr lang="en-GB" dirty="0" smtClean="0"/>
                        <a:t> give an ominous feel and the adverb</a:t>
                      </a:r>
                      <a:r>
                        <a:rPr lang="en-GB" baseline="0" dirty="0" smtClean="0"/>
                        <a:t> gravely could </a:t>
                      </a:r>
                      <a:r>
                        <a:rPr lang="en-GB" b="1" baseline="0" dirty="0" smtClean="0"/>
                        <a:t>FORESHADOW</a:t>
                      </a:r>
                      <a:r>
                        <a:rPr lang="en-GB" baseline="0" dirty="0" smtClean="0"/>
                        <a:t> the final important siting by Scrooge of his own grave.</a:t>
                      </a:r>
                      <a:endParaRPr lang="en-GB" dirty="0"/>
                    </a:p>
                  </a:txBody>
                  <a:tcPr/>
                </a:tc>
                <a:extLst>
                  <a:ext uri="{0D108BD9-81ED-4DB2-BD59-A6C34878D82A}">
                    <a16:rowId xmlns:a16="http://schemas.microsoft.com/office/drawing/2014/main" val="2272641514"/>
                  </a:ext>
                </a:extLst>
              </a:tr>
              <a:tr h="2046323">
                <a:tc>
                  <a:txBody>
                    <a:bodyPr/>
                    <a:lstStyle/>
                    <a:p>
                      <a:r>
                        <a:rPr lang="en-GB" dirty="0" smtClean="0"/>
                        <a:t>12</a:t>
                      </a:r>
                      <a:endParaRPr lang="en-GB" dirty="0"/>
                    </a:p>
                  </a:txBody>
                  <a:tcPr/>
                </a:tc>
                <a:tc>
                  <a:txBody>
                    <a:bodyPr/>
                    <a:lstStyle/>
                    <a:p>
                      <a:r>
                        <a:rPr lang="en-GB" dirty="0" smtClean="0"/>
                        <a:t>The whole quarter reeked with crime, with filth, and misery</a:t>
                      </a:r>
                      <a:endParaRPr lang="en-GB" dirty="0"/>
                    </a:p>
                  </a:txBody>
                  <a:tcPr/>
                </a:tc>
                <a:tc>
                  <a:txBody>
                    <a:bodyPr/>
                    <a:lstStyle/>
                    <a:p>
                      <a:r>
                        <a:rPr lang="en-GB" dirty="0" smtClean="0"/>
                        <a:t>The fourth spirit (resembling</a:t>
                      </a:r>
                      <a:r>
                        <a:rPr lang="en-GB" baseline="0" dirty="0" smtClean="0"/>
                        <a:t> the grim reaper) takes </a:t>
                      </a:r>
                      <a:r>
                        <a:rPr lang="en-GB" dirty="0" smtClean="0"/>
                        <a:t>Scrooge to Old Joe’s pawnbroker</a:t>
                      </a:r>
                      <a:r>
                        <a:rPr lang="en-GB" baseline="0" dirty="0" smtClean="0"/>
                        <a:t> style shop. Dickens used to walk many miles across London at night observing life and the impact of the Industrial Revolution and the divided society.</a:t>
                      </a:r>
                      <a:endParaRPr lang="en-GB" dirty="0"/>
                    </a:p>
                  </a:txBody>
                  <a:tcPr/>
                </a:tc>
                <a:tc>
                  <a:txBody>
                    <a:bodyPr/>
                    <a:lstStyle/>
                    <a:p>
                      <a:r>
                        <a:rPr lang="en-GB" dirty="0" smtClean="0"/>
                        <a:t>SEMANTIC</a:t>
                      </a:r>
                      <a:r>
                        <a:rPr lang="en-GB" baseline="0" dirty="0" smtClean="0"/>
                        <a:t> FIELD of the impact of poverty shown in crime, filth and misery.</a:t>
                      </a:r>
                    </a:p>
                    <a:p>
                      <a:r>
                        <a:rPr lang="en-GB" baseline="0" dirty="0" smtClean="0"/>
                        <a:t>(a semantic field is a group of words about the same topic)</a:t>
                      </a:r>
                      <a:endParaRPr lang="en-GB" dirty="0"/>
                    </a:p>
                  </a:txBody>
                  <a:tcPr/>
                </a:tc>
                <a:extLst>
                  <a:ext uri="{0D108BD9-81ED-4DB2-BD59-A6C34878D82A}">
                    <a16:rowId xmlns:a16="http://schemas.microsoft.com/office/drawing/2014/main" val="3047313511"/>
                  </a:ext>
                </a:extLst>
              </a:tr>
            </a:tbl>
          </a:graphicData>
        </a:graphic>
      </p:graphicFrame>
    </p:spTree>
    <p:extLst>
      <p:ext uri="{BB962C8B-B14F-4D97-AF65-F5344CB8AC3E}">
        <p14:creationId xmlns:p14="http://schemas.microsoft.com/office/powerpoint/2010/main" val="41659167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880" y="203200"/>
            <a:ext cx="11097260" cy="924560"/>
          </a:xfrm>
          <a:solidFill>
            <a:srgbClr val="C00000"/>
          </a:solidFill>
        </p:spPr>
        <p:txBody>
          <a:bodyPr>
            <a:normAutofit fontScale="90000"/>
          </a:bodyPr>
          <a:lstStyle/>
          <a:p>
            <a:pPr algn="ctr"/>
            <a:r>
              <a:rPr lang="en-GB" sz="4000" b="1" dirty="0" smtClean="0">
                <a:latin typeface="+mn-lt"/>
              </a:rPr>
              <a:t>A Christmas Carol: recommended quotations to learn</a:t>
            </a:r>
            <a:r>
              <a:rPr lang="en-GB" b="1" dirty="0" smtClean="0">
                <a:latin typeface="+mn-lt"/>
              </a:rPr>
              <a:t/>
            </a:r>
            <a:br>
              <a:rPr lang="en-GB" b="1" dirty="0" smtClean="0">
                <a:latin typeface="+mn-lt"/>
              </a:rPr>
            </a:br>
            <a:r>
              <a:rPr lang="en-GB" sz="2000" dirty="0">
                <a:latin typeface="+mn-lt"/>
              </a:rPr>
              <a:t>T</a:t>
            </a:r>
            <a:r>
              <a:rPr lang="en-GB" sz="2000" dirty="0" smtClean="0">
                <a:latin typeface="+mn-lt"/>
              </a:rPr>
              <a:t>hese quotations are particularly useful as they show meaning as well as character or theme AND terminology</a:t>
            </a:r>
            <a:endParaRPr lang="en-GB" sz="2000" dirty="0">
              <a:latin typeface="+mn-lt"/>
            </a:endParaRPr>
          </a:p>
        </p:txBody>
      </p:sp>
      <p:graphicFrame>
        <p:nvGraphicFramePr>
          <p:cNvPr id="7" name="Content Placeholder 6"/>
          <p:cNvGraphicFramePr>
            <a:graphicFrameLocks noGrp="1"/>
          </p:cNvGraphicFramePr>
          <p:nvPr>
            <p:ph idx="1"/>
            <p:extLst/>
          </p:nvPr>
        </p:nvGraphicFramePr>
        <p:xfrm>
          <a:off x="436880" y="1402080"/>
          <a:ext cx="11277600" cy="4992874"/>
        </p:xfrm>
        <a:graphic>
          <a:graphicData uri="http://schemas.openxmlformats.org/drawingml/2006/table">
            <a:tbl>
              <a:tblPr firstRow="1" bandRow="1">
                <a:tableStyleId>{8799B23B-EC83-4686-B30A-512413B5E67A}</a:tableStyleId>
              </a:tblPr>
              <a:tblGrid>
                <a:gridCol w="423656">
                  <a:extLst>
                    <a:ext uri="{9D8B030D-6E8A-4147-A177-3AD203B41FA5}">
                      <a16:colId xmlns:a16="http://schemas.microsoft.com/office/drawing/2014/main" val="1720097856"/>
                    </a:ext>
                  </a:extLst>
                </a:gridCol>
                <a:gridCol w="1984264">
                  <a:extLst>
                    <a:ext uri="{9D8B030D-6E8A-4147-A177-3AD203B41FA5}">
                      <a16:colId xmlns:a16="http://schemas.microsoft.com/office/drawing/2014/main" val="3009367459"/>
                    </a:ext>
                  </a:extLst>
                </a:gridCol>
                <a:gridCol w="3870960">
                  <a:extLst>
                    <a:ext uri="{9D8B030D-6E8A-4147-A177-3AD203B41FA5}">
                      <a16:colId xmlns:a16="http://schemas.microsoft.com/office/drawing/2014/main" val="237348876"/>
                    </a:ext>
                  </a:extLst>
                </a:gridCol>
                <a:gridCol w="4998720">
                  <a:extLst>
                    <a:ext uri="{9D8B030D-6E8A-4147-A177-3AD203B41FA5}">
                      <a16:colId xmlns:a16="http://schemas.microsoft.com/office/drawing/2014/main" val="178853433"/>
                    </a:ext>
                  </a:extLst>
                </a:gridCol>
              </a:tblGrid>
              <a:tr h="445959">
                <a:tc>
                  <a:txBody>
                    <a:bodyPr/>
                    <a:lstStyle/>
                    <a:p>
                      <a:endParaRPr lang="en-GB" dirty="0"/>
                    </a:p>
                  </a:txBody>
                  <a:tcPr/>
                </a:tc>
                <a:tc>
                  <a:txBody>
                    <a:bodyPr/>
                    <a:lstStyle/>
                    <a:p>
                      <a:r>
                        <a:rPr lang="en-GB" dirty="0" smtClean="0"/>
                        <a:t>Quotation</a:t>
                      </a:r>
                      <a:endParaRPr lang="en-GB" dirty="0"/>
                    </a:p>
                  </a:txBody>
                  <a:tcPr/>
                </a:tc>
                <a:tc>
                  <a:txBody>
                    <a:bodyPr/>
                    <a:lstStyle/>
                    <a:p>
                      <a:r>
                        <a:rPr lang="en-GB" dirty="0" smtClean="0"/>
                        <a:t>Theme/character (AO1)</a:t>
                      </a:r>
                      <a:endParaRPr lang="en-GB" dirty="0"/>
                    </a:p>
                  </a:txBody>
                  <a:tcPr/>
                </a:tc>
                <a:tc>
                  <a:txBody>
                    <a:bodyPr/>
                    <a:lstStyle/>
                    <a:p>
                      <a:r>
                        <a:rPr lang="en-GB" dirty="0" smtClean="0"/>
                        <a:t>Terminology (AO2)</a:t>
                      </a:r>
                      <a:endParaRPr lang="en-GB" dirty="0"/>
                    </a:p>
                  </a:txBody>
                  <a:tcPr/>
                </a:tc>
                <a:extLst>
                  <a:ext uri="{0D108BD9-81ED-4DB2-BD59-A6C34878D82A}">
                    <a16:rowId xmlns:a16="http://schemas.microsoft.com/office/drawing/2014/main" val="1357383104"/>
                  </a:ext>
                </a:extLst>
              </a:tr>
              <a:tr h="1043549">
                <a:tc>
                  <a:txBody>
                    <a:bodyPr/>
                    <a:lstStyle/>
                    <a:p>
                      <a:r>
                        <a:rPr lang="en-GB" dirty="0" smtClean="0"/>
                        <a:t>13</a:t>
                      </a:r>
                      <a:endParaRPr lang="en-GB" dirty="0"/>
                    </a:p>
                  </a:txBody>
                  <a:tcPr/>
                </a:tc>
                <a:tc>
                  <a:txBody>
                    <a:bodyPr/>
                    <a:lstStyle/>
                    <a:p>
                      <a:r>
                        <a:rPr lang="en-GB" i="1" dirty="0" smtClean="0"/>
                        <a:t>Unwatched, unwept, uncared for</a:t>
                      </a:r>
                      <a:endParaRPr lang="en-GB" i="1" dirty="0"/>
                    </a:p>
                  </a:txBody>
                  <a:tcPr/>
                </a:tc>
                <a:tc>
                  <a:txBody>
                    <a:bodyPr/>
                    <a:lstStyle/>
                    <a:p>
                      <a:r>
                        <a:rPr lang="en-GB" dirty="0" smtClean="0"/>
                        <a:t>Scrooge’s dead body</a:t>
                      </a:r>
                      <a:r>
                        <a:rPr lang="en-GB" baseline="0" dirty="0" smtClean="0"/>
                        <a:t> on his bed when the curtains are removed and his shirt is swapped</a:t>
                      </a:r>
                      <a:endParaRPr lang="en-GB" dirty="0"/>
                    </a:p>
                  </a:txBody>
                  <a:tcPr/>
                </a:tc>
                <a:tc>
                  <a:txBody>
                    <a:bodyPr/>
                    <a:lstStyle/>
                    <a:p>
                      <a:r>
                        <a:rPr lang="en-GB" dirty="0" smtClean="0"/>
                        <a:t>The </a:t>
                      </a:r>
                      <a:r>
                        <a:rPr lang="en-GB" b="1" dirty="0" smtClean="0"/>
                        <a:t>repetition of the negative prefix Un </a:t>
                      </a:r>
                      <a:r>
                        <a:rPr lang="en-GB" dirty="0" smtClean="0"/>
                        <a:t>emphasises</a:t>
                      </a:r>
                      <a:r>
                        <a:rPr lang="en-GB" baseline="0" dirty="0" smtClean="0"/>
                        <a:t> loneliness and neglect</a:t>
                      </a:r>
                      <a:endParaRPr lang="en-GB" dirty="0"/>
                    </a:p>
                  </a:txBody>
                  <a:tcPr/>
                </a:tc>
                <a:extLst>
                  <a:ext uri="{0D108BD9-81ED-4DB2-BD59-A6C34878D82A}">
                    <a16:rowId xmlns:a16="http://schemas.microsoft.com/office/drawing/2014/main" val="2882084025"/>
                  </a:ext>
                </a:extLst>
              </a:tr>
              <a:tr h="1499366">
                <a:tc>
                  <a:txBody>
                    <a:bodyPr/>
                    <a:lstStyle/>
                    <a:p>
                      <a:r>
                        <a:rPr lang="en-GB" dirty="0" smtClean="0"/>
                        <a:t>14</a:t>
                      </a:r>
                      <a:endParaRPr lang="en-GB" dirty="0"/>
                    </a:p>
                  </a:txBody>
                  <a:tcPr/>
                </a:tc>
                <a:tc>
                  <a:txBody>
                    <a:bodyPr/>
                    <a:lstStyle/>
                    <a:p>
                      <a:r>
                        <a:rPr lang="en-GB" i="1" dirty="0" smtClean="0"/>
                        <a:t>As merry as a schoolboy</a:t>
                      </a:r>
                      <a:endParaRPr lang="en-GB" i="1" dirty="0"/>
                    </a:p>
                  </a:txBody>
                  <a:tcPr/>
                </a:tc>
                <a:tc>
                  <a:txBody>
                    <a:bodyPr/>
                    <a:lstStyle/>
                    <a:p>
                      <a:r>
                        <a:rPr lang="en-GB" dirty="0" smtClean="0"/>
                        <a:t>This is one of 4 similes to describe Scrooge’s happiness of Christmas day.</a:t>
                      </a:r>
                      <a:endParaRPr lang="en-GB" dirty="0"/>
                    </a:p>
                  </a:txBody>
                  <a:tcPr/>
                </a:tc>
                <a:tc>
                  <a:txBody>
                    <a:bodyPr/>
                    <a:lstStyle/>
                    <a:p>
                      <a:r>
                        <a:rPr lang="en-GB" dirty="0" smtClean="0"/>
                        <a:t>It is IRONIC that Dickens has used this simile as the depiction of school and boys in the novella is mostly negative.  On the other hand it shows Scrooge reverting to the happy image of himself</a:t>
                      </a:r>
                      <a:r>
                        <a:rPr lang="en-GB" baseline="0" dirty="0" smtClean="0"/>
                        <a:t> using his imagination to </a:t>
                      </a:r>
                      <a:r>
                        <a:rPr lang="en-GB" baseline="0" dirty="0" err="1" smtClean="0"/>
                        <a:t>conjur</a:t>
                      </a:r>
                      <a:r>
                        <a:rPr lang="en-GB" baseline="0" dirty="0" smtClean="0"/>
                        <a:t> up images of Ali Baba, the princess and the parrot</a:t>
                      </a:r>
                      <a:endParaRPr lang="en-GB" dirty="0"/>
                    </a:p>
                  </a:txBody>
                  <a:tcPr/>
                </a:tc>
                <a:extLst>
                  <a:ext uri="{0D108BD9-81ED-4DB2-BD59-A6C34878D82A}">
                    <a16:rowId xmlns:a16="http://schemas.microsoft.com/office/drawing/2014/main" val="2272641514"/>
                  </a:ext>
                </a:extLst>
              </a:tr>
              <a:tr h="1766006">
                <a:tc>
                  <a:txBody>
                    <a:bodyPr/>
                    <a:lstStyle/>
                    <a:p>
                      <a:r>
                        <a:rPr lang="en-GB" dirty="0" smtClean="0"/>
                        <a:t>15</a:t>
                      </a:r>
                      <a:endParaRPr lang="en-GB" dirty="0"/>
                    </a:p>
                  </a:txBody>
                  <a:tcPr/>
                </a:tc>
                <a:tc>
                  <a:txBody>
                    <a:bodyPr/>
                    <a:lstStyle/>
                    <a:p>
                      <a:r>
                        <a:rPr lang="en-GB" i="1" dirty="0" smtClean="0"/>
                        <a:t>Clash, clash, hammer, ding, dong, bell</a:t>
                      </a:r>
                      <a:endParaRPr lang="en-GB" i="1" dirty="0"/>
                    </a:p>
                  </a:txBody>
                  <a:tcPr/>
                </a:tc>
                <a:tc>
                  <a:txBody>
                    <a:bodyPr/>
                    <a:lstStyle/>
                    <a:p>
                      <a:r>
                        <a:rPr lang="en-GB" dirty="0" smtClean="0"/>
                        <a:t>In stave 5 Scrooge</a:t>
                      </a:r>
                      <a:r>
                        <a:rPr lang="en-GB" baseline="0" dirty="0" smtClean="0"/>
                        <a:t> is born again (Christian imagery) and the bells celebrate. </a:t>
                      </a:r>
                      <a:endParaRPr lang="en-GB" dirty="0"/>
                    </a:p>
                  </a:txBody>
                  <a:tcPr/>
                </a:tc>
                <a:tc>
                  <a:txBody>
                    <a:bodyPr/>
                    <a:lstStyle/>
                    <a:p>
                      <a:r>
                        <a:rPr lang="en-GB" dirty="0" smtClean="0"/>
                        <a:t>The </a:t>
                      </a:r>
                      <a:r>
                        <a:rPr lang="en-GB" b="1" dirty="0" smtClean="0"/>
                        <a:t>MULTIPLE</a:t>
                      </a:r>
                      <a:r>
                        <a:rPr lang="en-GB" b="1" baseline="0" dirty="0" smtClean="0"/>
                        <a:t> ONOMATOPOEIAS </a:t>
                      </a:r>
                      <a:r>
                        <a:rPr lang="en-GB" baseline="0" dirty="0" smtClean="0"/>
                        <a:t>give a complete feel of celebration, juxtaposing with the earlier use </a:t>
                      </a:r>
                      <a:r>
                        <a:rPr lang="en-GB" baseline="0" dirty="0" err="1" smtClean="0"/>
                        <a:t>fo</a:t>
                      </a:r>
                      <a:r>
                        <a:rPr lang="en-GB" baseline="0" dirty="0" smtClean="0"/>
                        <a:t> multiple onomatopoeias when the bell rang announcing Marley’s arrival in stave 1.</a:t>
                      </a:r>
                    </a:p>
                    <a:p>
                      <a:r>
                        <a:rPr lang="en-GB" baseline="0" dirty="0" smtClean="0"/>
                        <a:t>This is an example of the </a:t>
                      </a:r>
                      <a:r>
                        <a:rPr lang="en-GB" b="1" baseline="0" dirty="0" smtClean="0"/>
                        <a:t>CYCLICAL STRUCTURE </a:t>
                      </a:r>
                      <a:r>
                        <a:rPr lang="en-GB" baseline="0" dirty="0" smtClean="0"/>
                        <a:t>of the book (including coal in the fireplace)</a:t>
                      </a:r>
                      <a:endParaRPr lang="en-GB" dirty="0"/>
                    </a:p>
                  </a:txBody>
                  <a:tcPr/>
                </a:tc>
                <a:extLst>
                  <a:ext uri="{0D108BD9-81ED-4DB2-BD59-A6C34878D82A}">
                    <a16:rowId xmlns:a16="http://schemas.microsoft.com/office/drawing/2014/main" val="3047313511"/>
                  </a:ext>
                </a:extLst>
              </a:tr>
            </a:tbl>
          </a:graphicData>
        </a:graphic>
      </p:graphicFrame>
    </p:spTree>
    <p:extLst>
      <p:ext uri="{BB962C8B-B14F-4D97-AF65-F5344CB8AC3E}">
        <p14:creationId xmlns:p14="http://schemas.microsoft.com/office/powerpoint/2010/main" val="7842913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040" y="81280"/>
            <a:ext cx="11277600" cy="751840"/>
          </a:xfrm>
          <a:solidFill>
            <a:srgbClr val="C00000"/>
          </a:solidFill>
        </p:spPr>
        <p:txBody>
          <a:bodyPr>
            <a:normAutofit/>
          </a:bodyPr>
          <a:lstStyle/>
          <a:p>
            <a:r>
              <a:rPr lang="en-GB" b="1" dirty="0" smtClean="0"/>
              <a:t>A Christmas Carol, Context</a:t>
            </a:r>
            <a:endParaRPr lang="en-GB" sz="3600" dirty="0"/>
          </a:p>
        </p:txBody>
      </p:sp>
      <p:sp>
        <p:nvSpPr>
          <p:cNvPr id="3" name="Content Placeholder 2"/>
          <p:cNvSpPr>
            <a:spLocks noGrp="1"/>
          </p:cNvSpPr>
          <p:nvPr>
            <p:ph idx="1"/>
          </p:nvPr>
        </p:nvSpPr>
        <p:spPr>
          <a:xfrm>
            <a:off x="518160" y="1310640"/>
            <a:ext cx="11389360" cy="5547360"/>
          </a:xfrm>
        </p:spPr>
        <p:txBody>
          <a:bodyPr>
            <a:noAutofit/>
          </a:bodyPr>
          <a:lstStyle/>
          <a:p>
            <a:pPr marL="0" indent="0">
              <a:buNone/>
            </a:pPr>
            <a:r>
              <a:rPr lang="en-GB" sz="2400" i="1" dirty="0" smtClean="0"/>
              <a:t>6. 	“Decrease the surplus population” </a:t>
            </a:r>
            <a:r>
              <a:rPr lang="en-GB" sz="2400" dirty="0" smtClean="0"/>
              <a:t>– this phrase spoken by Scrooge is INTERTEXTUALITY from the work of economist Thomas Malthus who believed that there were too many people and not enough food… therefore the poor should die.  Dickens believed there was plenty of food (as presented in Stave 3) but that it should be shared more equally.</a:t>
            </a:r>
          </a:p>
          <a:p>
            <a:pPr marL="0" indent="0">
              <a:buNone/>
            </a:pPr>
            <a:r>
              <a:rPr lang="en-GB" sz="2400" dirty="0" smtClean="0"/>
              <a:t>7.  	Dickens had a sister called Fanny who died of tuberculosis.</a:t>
            </a:r>
          </a:p>
          <a:p>
            <a:pPr marL="0" indent="0">
              <a:buNone/>
            </a:pPr>
            <a:r>
              <a:rPr lang="en-GB" sz="2400" dirty="0" smtClean="0"/>
              <a:t>8. 	Victorian Prime Minister Benjamin Disraeli said that Britain was two nations: the </a:t>
            </a:r>
            <a:r>
              <a:rPr lang="en-GB" sz="2400" b="1" dirty="0" smtClean="0">
                <a:solidFill>
                  <a:srgbClr val="7030A0"/>
                </a:solidFill>
              </a:rPr>
              <a:t>rich and the poor</a:t>
            </a:r>
            <a:r>
              <a:rPr lang="en-GB" sz="2400" dirty="0" smtClean="0"/>
              <a:t>.  This is a key theme of the novella.</a:t>
            </a:r>
          </a:p>
          <a:p>
            <a:pPr marL="0" indent="0">
              <a:buNone/>
            </a:pPr>
            <a:r>
              <a:rPr lang="en-GB" sz="2400" dirty="0" smtClean="0"/>
              <a:t>9.	Charles Dickens was a social campaigner who did a lot for the poor. He was even asked to stand for parliament twice as a Liberal MP.</a:t>
            </a:r>
          </a:p>
          <a:p>
            <a:pPr marL="0" indent="0">
              <a:buNone/>
            </a:pPr>
            <a:r>
              <a:rPr lang="en-GB" sz="2400" dirty="0" smtClean="0"/>
              <a:t>10. 	In 1860 half the graves in London were of children under ten.  This shows the terrible poverty which was partly a result of the Industrial Revolution where thousands of people moved to London seeking work but ended up living in slums.</a:t>
            </a:r>
          </a:p>
        </p:txBody>
      </p:sp>
    </p:spTree>
    <p:extLst>
      <p:ext uri="{BB962C8B-B14F-4D97-AF65-F5344CB8AC3E}">
        <p14:creationId xmlns:p14="http://schemas.microsoft.com/office/powerpoint/2010/main" val="21973055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040" y="81280"/>
            <a:ext cx="11277600" cy="751840"/>
          </a:xfrm>
          <a:solidFill>
            <a:srgbClr val="C00000"/>
          </a:solidFill>
        </p:spPr>
        <p:txBody>
          <a:bodyPr>
            <a:normAutofit/>
          </a:bodyPr>
          <a:lstStyle/>
          <a:p>
            <a:r>
              <a:rPr lang="en-GB" b="1" dirty="0" smtClean="0"/>
              <a:t>A Christmas Carol, Stave 1 summary</a:t>
            </a:r>
            <a:endParaRPr lang="en-GB" sz="3600" dirty="0"/>
          </a:p>
        </p:txBody>
      </p:sp>
      <p:sp>
        <p:nvSpPr>
          <p:cNvPr id="3" name="Content Placeholder 2"/>
          <p:cNvSpPr>
            <a:spLocks noGrp="1"/>
          </p:cNvSpPr>
          <p:nvPr>
            <p:ph idx="1"/>
          </p:nvPr>
        </p:nvSpPr>
        <p:spPr>
          <a:xfrm>
            <a:off x="254000" y="1066800"/>
            <a:ext cx="11643360" cy="5791200"/>
          </a:xfrm>
        </p:spPr>
        <p:txBody>
          <a:bodyPr>
            <a:noAutofit/>
          </a:bodyPr>
          <a:lstStyle/>
          <a:p>
            <a:pPr marL="514350" indent="-514350">
              <a:buFont typeface="+mj-lt"/>
              <a:buAutoNum type="arabicPeriod"/>
            </a:pPr>
            <a:r>
              <a:rPr lang="en-GB" sz="3200" dirty="0" smtClean="0"/>
              <a:t>The reader is introduced to Scrooge who only cares about making money.  It is Christmas Eve and he won’t pay to heat the office properly.  This means that his clerk Bob </a:t>
            </a:r>
            <a:r>
              <a:rPr lang="en-GB" sz="3200" dirty="0" err="1" smtClean="0"/>
              <a:t>Cratchitt</a:t>
            </a:r>
            <a:r>
              <a:rPr lang="en-GB" sz="3200" dirty="0" smtClean="0"/>
              <a:t>, is very cold.</a:t>
            </a:r>
          </a:p>
          <a:p>
            <a:pPr marL="514350" indent="-514350">
              <a:buFont typeface="+mj-lt"/>
              <a:buAutoNum type="arabicPeriod"/>
            </a:pPr>
            <a:endParaRPr lang="en-GB" sz="3200" dirty="0" smtClean="0"/>
          </a:p>
          <a:p>
            <a:pPr marL="514350" indent="-514350">
              <a:buFont typeface="+mj-lt"/>
              <a:buAutoNum type="arabicPeriod"/>
            </a:pPr>
            <a:r>
              <a:rPr lang="en-GB" sz="3200" dirty="0" smtClean="0"/>
              <a:t>Scrooge has FOUR Christmas visitors: his nephew, Fred; two charity collectors; and a carol singer. Scrooge is rude to all of them and sends them ALL away.</a:t>
            </a:r>
          </a:p>
          <a:p>
            <a:pPr marL="514350" indent="-514350">
              <a:buFont typeface="+mj-lt"/>
              <a:buAutoNum type="arabicPeriod"/>
            </a:pPr>
            <a:endParaRPr lang="en-GB" sz="3200" dirty="0" smtClean="0"/>
          </a:p>
          <a:p>
            <a:pPr marL="514350" indent="-514350">
              <a:buFont typeface="+mj-lt"/>
              <a:buAutoNum type="arabicPeriod"/>
            </a:pPr>
            <a:r>
              <a:rPr lang="en-GB" sz="3200" dirty="0" smtClean="0"/>
              <a:t>That night the Ghost of Jacob Marley, his dead business partner, appears.  He tells Scrooge that his mean way of life will lea </a:t>
            </a:r>
            <a:r>
              <a:rPr lang="en-GB" sz="3200" dirty="0" err="1" smtClean="0"/>
              <a:t>ot</a:t>
            </a:r>
            <a:r>
              <a:rPr lang="en-GB" sz="3200" dirty="0" smtClean="0"/>
              <a:t> misery and that three ghosts will visit him to show him the error of his ways.</a:t>
            </a:r>
            <a:endParaRPr lang="en-GB" sz="3200" dirty="0"/>
          </a:p>
        </p:txBody>
      </p:sp>
    </p:spTree>
    <p:extLst>
      <p:ext uri="{BB962C8B-B14F-4D97-AF65-F5344CB8AC3E}">
        <p14:creationId xmlns:p14="http://schemas.microsoft.com/office/powerpoint/2010/main" val="15390888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040" y="81280"/>
            <a:ext cx="11277600" cy="751840"/>
          </a:xfrm>
          <a:solidFill>
            <a:srgbClr val="C00000"/>
          </a:solidFill>
        </p:spPr>
        <p:txBody>
          <a:bodyPr>
            <a:normAutofit/>
          </a:bodyPr>
          <a:lstStyle/>
          <a:p>
            <a:r>
              <a:rPr lang="en-GB" b="1" dirty="0" smtClean="0"/>
              <a:t>A Christmas Carol, Stave 2 summary</a:t>
            </a:r>
            <a:endParaRPr lang="en-GB" sz="3600" dirty="0"/>
          </a:p>
        </p:txBody>
      </p:sp>
      <p:sp>
        <p:nvSpPr>
          <p:cNvPr id="3" name="Content Placeholder 2"/>
          <p:cNvSpPr>
            <a:spLocks noGrp="1"/>
          </p:cNvSpPr>
          <p:nvPr>
            <p:ph idx="1"/>
          </p:nvPr>
        </p:nvSpPr>
        <p:spPr>
          <a:xfrm>
            <a:off x="152400" y="985520"/>
            <a:ext cx="11572240" cy="5872480"/>
          </a:xfrm>
        </p:spPr>
        <p:txBody>
          <a:bodyPr>
            <a:noAutofit/>
          </a:bodyPr>
          <a:lstStyle/>
          <a:p>
            <a:pPr marL="514350" indent="-514350">
              <a:buFont typeface="+mj-lt"/>
              <a:buAutoNum type="arabicPeriod"/>
            </a:pPr>
            <a:r>
              <a:rPr lang="en-GB" sz="3200" dirty="0" smtClean="0"/>
              <a:t>The ghost of Christmas Past shows Scrooge his unhappy childhood.</a:t>
            </a:r>
          </a:p>
          <a:p>
            <a:pPr marL="514350" indent="-514350">
              <a:buFont typeface="+mj-lt"/>
              <a:buAutoNum type="arabicPeriod"/>
            </a:pPr>
            <a:endParaRPr lang="en-GB" sz="3200" dirty="0" smtClean="0"/>
          </a:p>
          <a:p>
            <a:pPr marL="514350" indent="-514350">
              <a:buFont typeface="+mj-lt"/>
              <a:buAutoNum type="arabicPeriod"/>
            </a:pPr>
            <a:r>
              <a:rPr lang="en-GB" sz="3200" dirty="0" smtClean="0"/>
              <a:t>They visit the house of Scrooge’s first employer Fezziwig, who is holding a Christmas party.  Scrooge notices how much happiness can be obtained from very little money.</a:t>
            </a:r>
          </a:p>
          <a:p>
            <a:pPr marL="514350" indent="-514350">
              <a:buFont typeface="+mj-lt"/>
              <a:buAutoNum type="arabicPeriod"/>
            </a:pPr>
            <a:endParaRPr lang="en-GB" sz="3200" dirty="0" smtClean="0"/>
          </a:p>
          <a:p>
            <a:pPr marL="514350" indent="-514350">
              <a:buFont typeface="+mj-lt"/>
              <a:buAutoNum type="arabicPeriod"/>
            </a:pPr>
            <a:r>
              <a:rPr lang="en-GB" sz="3200" dirty="0" smtClean="0"/>
              <a:t>Scrooge sees himself as a younger man with Belle, the woman he was engaged to marry.  Belle breaks off the engagement because she thinks Scrooge loves money more than her.</a:t>
            </a:r>
            <a:endParaRPr lang="en-GB" sz="3200" dirty="0"/>
          </a:p>
        </p:txBody>
      </p:sp>
    </p:spTree>
    <p:extLst>
      <p:ext uri="{BB962C8B-B14F-4D97-AF65-F5344CB8AC3E}">
        <p14:creationId xmlns:p14="http://schemas.microsoft.com/office/powerpoint/2010/main" val="2692634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040" y="81280"/>
            <a:ext cx="11277600" cy="751840"/>
          </a:xfrm>
          <a:solidFill>
            <a:srgbClr val="C00000"/>
          </a:solidFill>
        </p:spPr>
        <p:txBody>
          <a:bodyPr>
            <a:normAutofit/>
          </a:bodyPr>
          <a:lstStyle/>
          <a:p>
            <a:r>
              <a:rPr lang="en-GB" b="1" dirty="0" smtClean="0"/>
              <a:t>A Christmas Carol, Stave 3 summary</a:t>
            </a:r>
            <a:endParaRPr lang="en-GB" sz="3600" dirty="0"/>
          </a:p>
        </p:txBody>
      </p:sp>
      <p:sp>
        <p:nvSpPr>
          <p:cNvPr id="3" name="Content Placeholder 2"/>
          <p:cNvSpPr>
            <a:spLocks noGrp="1"/>
          </p:cNvSpPr>
          <p:nvPr>
            <p:ph idx="1"/>
          </p:nvPr>
        </p:nvSpPr>
        <p:spPr>
          <a:xfrm>
            <a:off x="447040" y="1148080"/>
            <a:ext cx="10962640" cy="5709920"/>
          </a:xfrm>
        </p:spPr>
        <p:txBody>
          <a:bodyPr>
            <a:noAutofit/>
          </a:bodyPr>
          <a:lstStyle/>
          <a:p>
            <a:pPr marL="514350" indent="-514350">
              <a:buFont typeface="+mj-lt"/>
              <a:buAutoNum type="arabicPeriod"/>
            </a:pPr>
            <a:r>
              <a:rPr lang="en-GB" dirty="0" smtClean="0"/>
              <a:t>The Ghost of Christmas Present takes Scrooge to visit Christmas preparations at the </a:t>
            </a:r>
            <a:r>
              <a:rPr lang="en-GB" dirty="0" err="1" smtClean="0"/>
              <a:t>Cratchit’s</a:t>
            </a:r>
            <a:r>
              <a:rPr lang="en-GB" dirty="0" smtClean="0"/>
              <a:t> house.  Scrooge learns that Tiny Tim will not survive unless the future changes.  This knowledge upsets Scrooge.</a:t>
            </a:r>
          </a:p>
          <a:p>
            <a:pPr marL="514350" indent="-514350">
              <a:buFont typeface="+mj-lt"/>
              <a:buAutoNum type="arabicPeriod"/>
            </a:pPr>
            <a:endParaRPr lang="en-GB" dirty="0" smtClean="0"/>
          </a:p>
          <a:p>
            <a:pPr marL="514350" indent="-514350">
              <a:buFont typeface="+mj-lt"/>
              <a:buAutoNum type="arabicPeriod"/>
            </a:pPr>
            <a:r>
              <a:rPr lang="en-GB" dirty="0" smtClean="0"/>
              <a:t>The Ghost takes Scrooge to see different groups of people enjoying themselves at Christmas. Scrooge sees his nephew, Fred, with his family.  They are discussing Scrooge and Fred is full of pity for him.</a:t>
            </a:r>
          </a:p>
          <a:p>
            <a:pPr marL="514350" indent="-514350">
              <a:buFont typeface="+mj-lt"/>
              <a:buAutoNum type="arabicPeriod"/>
            </a:pPr>
            <a:endParaRPr lang="en-GB" dirty="0" smtClean="0"/>
          </a:p>
          <a:p>
            <a:pPr marL="514350" indent="-514350">
              <a:buFont typeface="+mj-lt"/>
              <a:buAutoNum type="arabicPeriod"/>
            </a:pPr>
            <a:r>
              <a:rPr lang="en-GB" dirty="0" smtClean="0"/>
              <a:t>At the end of the night the Ghost shows Scrooge two children: a boy, called Ignorance, and a girl, called Want.  The Ghost says they belong to Man and warns Scrooge to beware of them both, but especially to beware of Ignorance.</a:t>
            </a:r>
            <a:endParaRPr lang="en-GB" dirty="0"/>
          </a:p>
        </p:txBody>
      </p:sp>
    </p:spTree>
    <p:extLst>
      <p:ext uri="{BB962C8B-B14F-4D97-AF65-F5344CB8AC3E}">
        <p14:creationId xmlns:p14="http://schemas.microsoft.com/office/powerpoint/2010/main" val="16397774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040" y="81280"/>
            <a:ext cx="11277600" cy="751840"/>
          </a:xfrm>
          <a:solidFill>
            <a:srgbClr val="C00000"/>
          </a:solidFill>
        </p:spPr>
        <p:txBody>
          <a:bodyPr>
            <a:normAutofit/>
          </a:bodyPr>
          <a:lstStyle/>
          <a:p>
            <a:r>
              <a:rPr lang="en-GB" b="1" dirty="0" smtClean="0"/>
              <a:t>A Christmas Carol, Stave 4 summary</a:t>
            </a:r>
            <a:endParaRPr lang="en-GB" sz="3600" dirty="0"/>
          </a:p>
        </p:txBody>
      </p:sp>
      <p:sp>
        <p:nvSpPr>
          <p:cNvPr id="3" name="Content Placeholder 2"/>
          <p:cNvSpPr>
            <a:spLocks noGrp="1"/>
          </p:cNvSpPr>
          <p:nvPr>
            <p:ph idx="1"/>
          </p:nvPr>
        </p:nvSpPr>
        <p:spPr>
          <a:xfrm>
            <a:off x="447040" y="985520"/>
            <a:ext cx="11054080" cy="5872480"/>
          </a:xfrm>
        </p:spPr>
        <p:txBody>
          <a:bodyPr>
            <a:noAutofit/>
          </a:bodyPr>
          <a:lstStyle/>
          <a:p>
            <a:pPr marL="514350" indent="-514350">
              <a:buFont typeface="+mj-lt"/>
              <a:buAutoNum type="arabicPeriod"/>
            </a:pPr>
            <a:r>
              <a:rPr lang="en-GB" dirty="0" smtClean="0"/>
              <a:t>The mysterious Ghost of Christmas Yet To Come takes Scrooge into the future to witness different conversations about a dead man.  No one cares that this man has died, and the thieves have so little respect that they have stolen the clothes from his corpse.</a:t>
            </a:r>
          </a:p>
          <a:p>
            <a:pPr marL="514350" indent="-514350">
              <a:buFont typeface="+mj-lt"/>
              <a:buAutoNum type="arabicPeriod"/>
            </a:pPr>
            <a:endParaRPr lang="en-GB" dirty="0" smtClean="0"/>
          </a:p>
          <a:p>
            <a:pPr marL="514350" indent="-514350">
              <a:buFont typeface="+mj-lt"/>
              <a:buAutoNum type="arabicPeriod"/>
            </a:pPr>
            <a:r>
              <a:rPr lang="en-GB" dirty="0" smtClean="0"/>
              <a:t>In contrast, the Ghost then takes Scrooge to see the </a:t>
            </a:r>
            <a:r>
              <a:rPr lang="en-GB" dirty="0" err="1" smtClean="0"/>
              <a:t>Cratchits</a:t>
            </a:r>
            <a:r>
              <a:rPr lang="en-GB" dirty="0" smtClean="0"/>
              <a:t> </a:t>
            </a:r>
            <a:r>
              <a:rPr lang="en-GB" dirty="0"/>
              <a:t>w</a:t>
            </a:r>
            <a:r>
              <a:rPr lang="en-GB" dirty="0" smtClean="0"/>
              <a:t>ho are deeply upset because Tiny Tim has died.</a:t>
            </a:r>
          </a:p>
          <a:p>
            <a:pPr marL="514350" indent="-514350">
              <a:buFont typeface="+mj-lt"/>
              <a:buAutoNum type="arabicPeriod"/>
            </a:pPr>
            <a:endParaRPr lang="en-GB" dirty="0" smtClean="0"/>
          </a:p>
          <a:p>
            <a:pPr marL="514350" indent="-514350">
              <a:buFont typeface="+mj-lt"/>
              <a:buAutoNum type="arabicPeriod"/>
            </a:pPr>
            <a:r>
              <a:rPr lang="en-GB" dirty="0" smtClean="0"/>
              <a:t>Finally Scrooge is shown a gravestone with his own name on it.  He realises he is the dead man whom the people were talking about.  He promises to change his ways.</a:t>
            </a:r>
            <a:endParaRPr lang="en-GB" dirty="0"/>
          </a:p>
        </p:txBody>
      </p:sp>
    </p:spTree>
    <p:extLst>
      <p:ext uri="{BB962C8B-B14F-4D97-AF65-F5344CB8AC3E}">
        <p14:creationId xmlns:p14="http://schemas.microsoft.com/office/powerpoint/2010/main" val="1842976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040" y="81280"/>
            <a:ext cx="11277600" cy="751840"/>
          </a:xfrm>
          <a:solidFill>
            <a:srgbClr val="C00000"/>
          </a:solidFill>
        </p:spPr>
        <p:txBody>
          <a:bodyPr>
            <a:normAutofit/>
          </a:bodyPr>
          <a:lstStyle/>
          <a:p>
            <a:r>
              <a:rPr lang="en-GB" b="1" dirty="0" smtClean="0"/>
              <a:t>A Christmas Carol, Stave 5 summary</a:t>
            </a:r>
            <a:endParaRPr lang="en-GB" sz="3600" dirty="0"/>
          </a:p>
        </p:txBody>
      </p:sp>
      <p:sp>
        <p:nvSpPr>
          <p:cNvPr id="3" name="Content Placeholder 2"/>
          <p:cNvSpPr>
            <a:spLocks noGrp="1"/>
          </p:cNvSpPr>
          <p:nvPr>
            <p:ph idx="1"/>
          </p:nvPr>
        </p:nvSpPr>
        <p:spPr>
          <a:xfrm>
            <a:off x="447040" y="1066800"/>
            <a:ext cx="10728960" cy="5791200"/>
          </a:xfrm>
        </p:spPr>
        <p:txBody>
          <a:bodyPr>
            <a:noAutofit/>
          </a:bodyPr>
          <a:lstStyle/>
          <a:p>
            <a:pPr marL="514350" indent="-514350">
              <a:buFont typeface="+mj-lt"/>
              <a:buAutoNum type="arabicPeriod"/>
            </a:pPr>
            <a:r>
              <a:rPr lang="en-GB" dirty="0" smtClean="0"/>
              <a:t>Waking up in his own bed, back in the present, Scrooge is delighted to be given a second chance and makes Christmas happy for everyone.</a:t>
            </a:r>
          </a:p>
          <a:p>
            <a:pPr marL="514350" indent="-514350">
              <a:buFont typeface="+mj-lt"/>
              <a:buAutoNum type="arabicPeriod"/>
            </a:pPr>
            <a:r>
              <a:rPr lang="en-GB" dirty="0" smtClean="0"/>
              <a:t>He sends a turkey to the </a:t>
            </a:r>
            <a:r>
              <a:rPr lang="en-GB" dirty="0" err="1" smtClean="0"/>
              <a:t>Cratchits</a:t>
            </a:r>
            <a:r>
              <a:rPr lang="en-GB" dirty="0" smtClean="0"/>
              <a:t>.</a:t>
            </a:r>
          </a:p>
          <a:p>
            <a:pPr marL="514350" indent="-514350">
              <a:buFont typeface="+mj-lt"/>
              <a:buAutoNum type="arabicPeriod"/>
            </a:pPr>
            <a:r>
              <a:rPr lang="en-GB" dirty="0" smtClean="0"/>
              <a:t>He gives money to the charity collectors.</a:t>
            </a:r>
          </a:p>
          <a:p>
            <a:pPr marL="514350" indent="-514350">
              <a:buFont typeface="+mj-lt"/>
              <a:buAutoNum type="arabicPeriod"/>
            </a:pPr>
            <a:r>
              <a:rPr lang="en-GB" dirty="0" smtClean="0"/>
              <a:t>He joins Fred for Christmas.</a:t>
            </a:r>
          </a:p>
          <a:p>
            <a:pPr marL="514350" indent="-514350">
              <a:buFont typeface="+mj-lt"/>
              <a:buAutoNum type="arabicPeriod"/>
            </a:pPr>
            <a:r>
              <a:rPr lang="en-GB" dirty="0" smtClean="0"/>
              <a:t>The next day he raises Bob’s wages and promises to become a second father to Tiny Tim, who does not die. </a:t>
            </a:r>
            <a:endParaRPr lang="en-GB" dirty="0"/>
          </a:p>
        </p:txBody>
      </p:sp>
    </p:spTree>
    <p:extLst>
      <p:ext uri="{BB962C8B-B14F-4D97-AF65-F5344CB8AC3E}">
        <p14:creationId xmlns:p14="http://schemas.microsoft.com/office/powerpoint/2010/main" val="35331768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935" y="126461"/>
            <a:ext cx="10342665" cy="1001299"/>
          </a:xfrm>
          <a:solidFill>
            <a:srgbClr val="C00000"/>
          </a:solidFill>
        </p:spPr>
        <p:txBody>
          <a:bodyPr>
            <a:normAutofit/>
          </a:bodyPr>
          <a:lstStyle/>
          <a:p>
            <a:r>
              <a:rPr lang="en-GB" sz="3300" b="1" dirty="0" smtClean="0"/>
              <a:t>Quotations you (probably) already know: A Christmas Carol</a:t>
            </a:r>
            <a:endParaRPr lang="en-GB" sz="3300" b="1" dirty="0"/>
          </a:p>
        </p:txBody>
      </p:sp>
      <p:graphicFrame>
        <p:nvGraphicFramePr>
          <p:cNvPr id="4" name="Content Placeholder 3"/>
          <p:cNvGraphicFramePr>
            <a:graphicFrameLocks noGrp="1"/>
          </p:cNvGraphicFramePr>
          <p:nvPr>
            <p:ph idx="1"/>
            <p:extLst/>
          </p:nvPr>
        </p:nvGraphicFramePr>
        <p:xfrm>
          <a:off x="680936" y="1269998"/>
          <a:ext cx="2140085" cy="4744721"/>
        </p:xfrm>
        <a:graphic>
          <a:graphicData uri="http://schemas.openxmlformats.org/drawingml/2006/table">
            <a:tbl>
              <a:tblPr firstRow="1" bandRow="1">
                <a:tableStyleId>{5C22544A-7EE6-4342-B048-85BDC9FD1C3A}</a:tableStyleId>
              </a:tblPr>
              <a:tblGrid>
                <a:gridCol w="2140085">
                  <a:extLst>
                    <a:ext uri="{9D8B030D-6E8A-4147-A177-3AD203B41FA5}">
                      <a16:colId xmlns:a16="http://schemas.microsoft.com/office/drawing/2014/main" val="1035964351"/>
                    </a:ext>
                  </a:extLst>
                </a:gridCol>
              </a:tblGrid>
              <a:tr h="437473">
                <a:tc>
                  <a:txBody>
                    <a:bodyPr/>
                    <a:lstStyle/>
                    <a:p>
                      <a:pPr algn="ctr"/>
                      <a:r>
                        <a:rPr lang="en-GB" dirty="0" smtClean="0"/>
                        <a:t>Stave 1</a:t>
                      </a:r>
                      <a:endParaRPr lang="en-GB" dirty="0"/>
                    </a:p>
                  </a:txBody>
                  <a:tcPr/>
                </a:tc>
                <a:extLst>
                  <a:ext uri="{0D108BD9-81ED-4DB2-BD59-A6C34878D82A}">
                    <a16:rowId xmlns:a16="http://schemas.microsoft.com/office/drawing/2014/main" val="107089407"/>
                  </a:ext>
                </a:extLst>
              </a:tr>
              <a:tr h="735384">
                <a:tc>
                  <a:txBody>
                    <a:bodyPr/>
                    <a:lstStyle/>
                    <a:p>
                      <a:r>
                        <a:rPr lang="en-GB" dirty="0" smtClean="0"/>
                        <a:t>Dead as a door nail</a:t>
                      </a:r>
                      <a:endParaRPr lang="en-GB" dirty="0"/>
                    </a:p>
                  </a:txBody>
                  <a:tcPr/>
                </a:tc>
                <a:extLst>
                  <a:ext uri="{0D108BD9-81ED-4DB2-BD59-A6C34878D82A}">
                    <a16:rowId xmlns:a16="http://schemas.microsoft.com/office/drawing/2014/main" val="2282542718"/>
                  </a:ext>
                </a:extLst>
              </a:tr>
              <a:tr h="735384">
                <a:tc>
                  <a:txBody>
                    <a:bodyPr/>
                    <a:lstStyle/>
                    <a:p>
                      <a:r>
                        <a:rPr lang="en-GB" dirty="0" smtClean="0"/>
                        <a:t>Bah! Humbug!</a:t>
                      </a:r>
                      <a:endParaRPr lang="en-GB" dirty="0"/>
                    </a:p>
                  </a:txBody>
                  <a:tcPr/>
                </a:tc>
                <a:extLst>
                  <a:ext uri="{0D108BD9-81ED-4DB2-BD59-A6C34878D82A}">
                    <a16:rowId xmlns:a16="http://schemas.microsoft.com/office/drawing/2014/main" val="2750247170"/>
                  </a:ext>
                </a:extLst>
              </a:tr>
              <a:tr h="735384">
                <a:tc>
                  <a:txBody>
                    <a:bodyPr/>
                    <a:lstStyle/>
                    <a:p>
                      <a:r>
                        <a:rPr lang="en-GB" dirty="0" smtClean="0"/>
                        <a:t>Solitary as an oyster</a:t>
                      </a:r>
                      <a:endParaRPr lang="en-GB" dirty="0"/>
                    </a:p>
                  </a:txBody>
                  <a:tcPr/>
                </a:tc>
                <a:extLst>
                  <a:ext uri="{0D108BD9-81ED-4DB2-BD59-A6C34878D82A}">
                    <a16:rowId xmlns:a16="http://schemas.microsoft.com/office/drawing/2014/main" val="3784779113"/>
                  </a:ext>
                </a:extLst>
              </a:tr>
              <a:tr h="1050548">
                <a:tc>
                  <a:txBody>
                    <a:bodyPr/>
                    <a:lstStyle/>
                    <a:p>
                      <a:r>
                        <a:rPr lang="en-GB" dirty="0" smtClean="0"/>
                        <a:t>Are there no</a:t>
                      </a:r>
                      <a:r>
                        <a:rPr lang="en-GB" baseline="0" dirty="0" smtClean="0"/>
                        <a:t> prisons</a:t>
                      </a:r>
                      <a:endParaRPr lang="en-GB" dirty="0"/>
                    </a:p>
                  </a:txBody>
                  <a:tcPr/>
                </a:tc>
                <a:extLst>
                  <a:ext uri="{0D108BD9-81ED-4DB2-BD59-A6C34878D82A}">
                    <a16:rowId xmlns:a16="http://schemas.microsoft.com/office/drawing/2014/main" val="484920903"/>
                  </a:ext>
                </a:extLst>
              </a:tr>
              <a:tr h="1050548">
                <a:tc>
                  <a:txBody>
                    <a:bodyPr/>
                    <a:lstStyle/>
                    <a:p>
                      <a:r>
                        <a:rPr lang="en-GB" dirty="0" smtClean="0"/>
                        <a:t>Decrease the surplus population</a:t>
                      </a:r>
                      <a:endParaRPr lang="en-GB" dirty="0"/>
                    </a:p>
                  </a:txBody>
                  <a:tcPr/>
                </a:tc>
                <a:extLst>
                  <a:ext uri="{0D108BD9-81ED-4DB2-BD59-A6C34878D82A}">
                    <a16:rowId xmlns:a16="http://schemas.microsoft.com/office/drawing/2014/main" val="3141153503"/>
                  </a:ext>
                </a:extLst>
              </a:tr>
            </a:tbl>
          </a:graphicData>
        </a:graphic>
      </p:graphicFrame>
      <p:graphicFrame>
        <p:nvGraphicFramePr>
          <p:cNvPr id="5" name="Table 4"/>
          <p:cNvGraphicFramePr>
            <a:graphicFrameLocks noGrp="1"/>
          </p:cNvGraphicFramePr>
          <p:nvPr>
            <p:extLst/>
          </p:nvPr>
        </p:nvGraphicFramePr>
        <p:xfrm>
          <a:off x="3044757" y="1270000"/>
          <a:ext cx="1916349" cy="2133601"/>
        </p:xfrm>
        <a:graphic>
          <a:graphicData uri="http://schemas.openxmlformats.org/drawingml/2006/table">
            <a:tbl>
              <a:tblPr firstRow="1" bandRow="1">
                <a:tableStyleId>{93296810-A885-4BE3-A3E7-6D5BEEA58F35}</a:tableStyleId>
              </a:tblPr>
              <a:tblGrid>
                <a:gridCol w="1916349">
                  <a:extLst>
                    <a:ext uri="{9D8B030D-6E8A-4147-A177-3AD203B41FA5}">
                      <a16:colId xmlns:a16="http://schemas.microsoft.com/office/drawing/2014/main" val="3945414203"/>
                    </a:ext>
                  </a:extLst>
                </a:gridCol>
              </a:tblGrid>
              <a:tr h="479239">
                <a:tc>
                  <a:txBody>
                    <a:bodyPr/>
                    <a:lstStyle/>
                    <a:p>
                      <a:pPr algn="ctr"/>
                      <a:r>
                        <a:rPr lang="en-GB" dirty="0" smtClean="0"/>
                        <a:t>Stave 2</a:t>
                      </a:r>
                      <a:endParaRPr lang="en-GB" dirty="0"/>
                    </a:p>
                  </a:txBody>
                  <a:tcPr/>
                </a:tc>
                <a:extLst>
                  <a:ext uri="{0D108BD9-81ED-4DB2-BD59-A6C34878D82A}">
                    <a16:rowId xmlns:a16="http://schemas.microsoft.com/office/drawing/2014/main" val="2912631059"/>
                  </a:ext>
                </a:extLst>
              </a:tr>
              <a:tr h="827181">
                <a:tc>
                  <a:txBody>
                    <a:bodyPr/>
                    <a:lstStyle/>
                    <a:p>
                      <a:r>
                        <a:rPr lang="en-GB" dirty="0" smtClean="0"/>
                        <a:t>Another idol has displaced me</a:t>
                      </a:r>
                      <a:endParaRPr lang="en-GB" dirty="0"/>
                    </a:p>
                  </a:txBody>
                  <a:tcPr/>
                </a:tc>
                <a:extLst>
                  <a:ext uri="{0D108BD9-81ED-4DB2-BD59-A6C34878D82A}">
                    <a16:rowId xmlns:a16="http://schemas.microsoft.com/office/drawing/2014/main" val="3369321669"/>
                  </a:ext>
                </a:extLst>
              </a:tr>
              <a:tr h="827181">
                <a:tc>
                  <a:txBody>
                    <a:bodyPr/>
                    <a:lstStyle/>
                    <a:p>
                      <a:r>
                        <a:rPr lang="en-GB" dirty="0" smtClean="0"/>
                        <a:t>One enormous smile</a:t>
                      </a:r>
                      <a:endParaRPr lang="en-GB" dirty="0"/>
                    </a:p>
                  </a:txBody>
                  <a:tcPr/>
                </a:tc>
                <a:extLst>
                  <a:ext uri="{0D108BD9-81ED-4DB2-BD59-A6C34878D82A}">
                    <a16:rowId xmlns:a16="http://schemas.microsoft.com/office/drawing/2014/main" val="3349256055"/>
                  </a:ext>
                </a:extLst>
              </a:tr>
            </a:tbl>
          </a:graphicData>
        </a:graphic>
      </p:graphicFrame>
      <p:graphicFrame>
        <p:nvGraphicFramePr>
          <p:cNvPr id="6" name="Table 5"/>
          <p:cNvGraphicFramePr>
            <a:graphicFrameLocks noGrp="1"/>
          </p:cNvGraphicFramePr>
          <p:nvPr>
            <p:extLst/>
          </p:nvPr>
        </p:nvGraphicFramePr>
        <p:xfrm>
          <a:off x="3035029" y="3596640"/>
          <a:ext cx="1926078" cy="2418079"/>
        </p:xfrm>
        <a:graphic>
          <a:graphicData uri="http://schemas.openxmlformats.org/drawingml/2006/table">
            <a:tbl>
              <a:tblPr firstRow="1" bandRow="1">
                <a:tableStyleId>{5C22544A-7EE6-4342-B048-85BDC9FD1C3A}</a:tableStyleId>
              </a:tblPr>
              <a:tblGrid>
                <a:gridCol w="1926078">
                  <a:extLst>
                    <a:ext uri="{9D8B030D-6E8A-4147-A177-3AD203B41FA5}">
                      <a16:colId xmlns:a16="http://schemas.microsoft.com/office/drawing/2014/main" val="3945414203"/>
                    </a:ext>
                  </a:extLst>
                </a:gridCol>
              </a:tblGrid>
              <a:tr h="543137">
                <a:tc>
                  <a:txBody>
                    <a:bodyPr/>
                    <a:lstStyle/>
                    <a:p>
                      <a:pPr algn="ctr"/>
                      <a:r>
                        <a:rPr lang="en-GB" dirty="0" smtClean="0"/>
                        <a:t>Stave 3</a:t>
                      </a:r>
                      <a:endParaRPr lang="en-GB" dirty="0"/>
                    </a:p>
                  </a:txBody>
                  <a:tcPr/>
                </a:tc>
                <a:extLst>
                  <a:ext uri="{0D108BD9-81ED-4DB2-BD59-A6C34878D82A}">
                    <a16:rowId xmlns:a16="http://schemas.microsoft.com/office/drawing/2014/main" val="2912631059"/>
                  </a:ext>
                </a:extLst>
              </a:tr>
              <a:tr h="937471">
                <a:tc>
                  <a:txBody>
                    <a:bodyPr/>
                    <a:lstStyle/>
                    <a:p>
                      <a:r>
                        <a:rPr lang="en-GB" dirty="0" smtClean="0"/>
                        <a:t>Four-roomed house</a:t>
                      </a:r>
                      <a:endParaRPr lang="en-GB" dirty="0"/>
                    </a:p>
                  </a:txBody>
                  <a:tcPr/>
                </a:tc>
                <a:extLst>
                  <a:ext uri="{0D108BD9-81ED-4DB2-BD59-A6C34878D82A}">
                    <a16:rowId xmlns:a16="http://schemas.microsoft.com/office/drawing/2014/main" val="3369321669"/>
                  </a:ext>
                </a:extLst>
              </a:tr>
              <a:tr h="937471">
                <a:tc>
                  <a:txBody>
                    <a:bodyPr/>
                    <a:lstStyle/>
                    <a:p>
                      <a:r>
                        <a:rPr lang="en-GB" dirty="0" smtClean="0"/>
                        <a:t>Brave in ribbons</a:t>
                      </a:r>
                      <a:endParaRPr lang="en-GB" dirty="0"/>
                    </a:p>
                  </a:txBody>
                  <a:tcPr/>
                </a:tc>
                <a:extLst>
                  <a:ext uri="{0D108BD9-81ED-4DB2-BD59-A6C34878D82A}">
                    <a16:rowId xmlns:a16="http://schemas.microsoft.com/office/drawing/2014/main" val="3349256055"/>
                  </a:ext>
                </a:extLst>
              </a:tr>
            </a:tbl>
          </a:graphicData>
        </a:graphic>
      </p:graphicFrame>
      <p:graphicFrame>
        <p:nvGraphicFramePr>
          <p:cNvPr id="7" name="Table 6"/>
          <p:cNvGraphicFramePr>
            <a:graphicFrameLocks noGrp="1"/>
          </p:cNvGraphicFramePr>
          <p:nvPr>
            <p:extLst/>
          </p:nvPr>
        </p:nvGraphicFramePr>
        <p:xfrm>
          <a:off x="5184843" y="1269999"/>
          <a:ext cx="2059238" cy="2753361"/>
        </p:xfrm>
        <a:graphic>
          <a:graphicData uri="http://schemas.openxmlformats.org/drawingml/2006/table">
            <a:tbl>
              <a:tblPr firstRow="1" bandRow="1">
                <a:tableStyleId>{93296810-A885-4BE3-A3E7-6D5BEEA58F35}</a:tableStyleId>
              </a:tblPr>
              <a:tblGrid>
                <a:gridCol w="2059238">
                  <a:extLst>
                    <a:ext uri="{9D8B030D-6E8A-4147-A177-3AD203B41FA5}">
                      <a16:colId xmlns:a16="http://schemas.microsoft.com/office/drawing/2014/main" val="3945414203"/>
                    </a:ext>
                  </a:extLst>
                </a:gridCol>
              </a:tblGrid>
              <a:tr h="485330">
                <a:tc>
                  <a:txBody>
                    <a:bodyPr/>
                    <a:lstStyle/>
                    <a:p>
                      <a:pPr algn="ctr"/>
                      <a:r>
                        <a:rPr lang="en-GB" dirty="0" smtClean="0"/>
                        <a:t>Stave 4</a:t>
                      </a:r>
                      <a:endParaRPr lang="en-GB" dirty="0"/>
                    </a:p>
                  </a:txBody>
                  <a:tcPr/>
                </a:tc>
                <a:extLst>
                  <a:ext uri="{0D108BD9-81ED-4DB2-BD59-A6C34878D82A}">
                    <a16:rowId xmlns:a16="http://schemas.microsoft.com/office/drawing/2014/main" val="2912631059"/>
                  </a:ext>
                </a:extLst>
              </a:tr>
              <a:tr h="1430338">
                <a:tc>
                  <a:txBody>
                    <a:bodyPr/>
                    <a:lstStyle/>
                    <a:p>
                      <a:r>
                        <a:rPr lang="en-GB" dirty="0" smtClean="0"/>
                        <a:t>Show me someone who shows emotion at death</a:t>
                      </a:r>
                      <a:endParaRPr lang="en-GB" dirty="0"/>
                    </a:p>
                  </a:txBody>
                  <a:tcPr/>
                </a:tc>
                <a:extLst>
                  <a:ext uri="{0D108BD9-81ED-4DB2-BD59-A6C34878D82A}">
                    <a16:rowId xmlns:a16="http://schemas.microsoft.com/office/drawing/2014/main" val="165921900"/>
                  </a:ext>
                </a:extLst>
              </a:tr>
              <a:tr h="837693">
                <a:tc>
                  <a:txBody>
                    <a:bodyPr/>
                    <a:lstStyle/>
                    <a:p>
                      <a:r>
                        <a:rPr lang="en-GB" dirty="0" smtClean="0"/>
                        <a:t>My little, little child </a:t>
                      </a:r>
                      <a:endParaRPr lang="en-GB" dirty="0"/>
                    </a:p>
                  </a:txBody>
                  <a:tcPr/>
                </a:tc>
                <a:extLst>
                  <a:ext uri="{0D108BD9-81ED-4DB2-BD59-A6C34878D82A}">
                    <a16:rowId xmlns:a16="http://schemas.microsoft.com/office/drawing/2014/main" val="3369321669"/>
                  </a:ext>
                </a:extLst>
              </a:tr>
            </a:tbl>
          </a:graphicData>
        </a:graphic>
      </p:graphicFrame>
      <p:graphicFrame>
        <p:nvGraphicFramePr>
          <p:cNvPr id="8" name="Table 7"/>
          <p:cNvGraphicFramePr>
            <a:graphicFrameLocks noGrp="1"/>
          </p:cNvGraphicFramePr>
          <p:nvPr>
            <p:extLst/>
          </p:nvPr>
        </p:nvGraphicFramePr>
        <p:xfrm>
          <a:off x="5184843" y="4165599"/>
          <a:ext cx="2059238" cy="1849119"/>
        </p:xfrm>
        <a:graphic>
          <a:graphicData uri="http://schemas.openxmlformats.org/drawingml/2006/table">
            <a:tbl>
              <a:tblPr firstRow="1" bandRow="1">
                <a:tableStyleId>{5C22544A-7EE6-4342-B048-85BDC9FD1C3A}</a:tableStyleId>
              </a:tblPr>
              <a:tblGrid>
                <a:gridCol w="2059238">
                  <a:extLst>
                    <a:ext uri="{9D8B030D-6E8A-4147-A177-3AD203B41FA5}">
                      <a16:colId xmlns:a16="http://schemas.microsoft.com/office/drawing/2014/main" val="3945414203"/>
                    </a:ext>
                  </a:extLst>
                </a:gridCol>
              </a:tblGrid>
              <a:tr h="678321">
                <a:tc>
                  <a:txBody>
                    <a:bodyPr/>
                    <a:lstStyle/>
                    <a:p>
                      <a:pPr algn="ctr"/>
                      <a:r>
                        <a:rPr lang="en-GB" dirty="0" smtClean="0"/>
                        <a:t>Stave 5</a:t>
                      </a:r>
                      <a:endParaRPr lang="en-GB" dirty="0"/>
                    </a:p>
                  </a:txBody>
                  <a:tcPr/>
                </a:tc>
                <a:extLst>
                  <a:ext uri="{0D108BD9-81ED-4DB2-BD59-A6C34878D82A}">
                    <a16:rowId xmlns:a16="http://schemas.microsoft.com/office/drawing/2014/main" val="2912631059"/>
                  </a:ext>
                </a:extLst>
              </a:tr>
              <a:tr h="1170798">
                <a:tc>
                  <a:txBody>
                    <a:bodyPr/>
                    <a:lstStyle/>
                    <a:p>
                      <a:r>
                        <a:rPr lang="en-GB" dirty="0" smtClean="0"/>
                        <a:t>God bless us everyone</a:t>
                      </a:r>
                      <a:endParaRPr lang="en-GB" dirty="0"/>
                    </a:p>
                  </a:txBody>
                  <a:tcPr/>
                </a:tc>
                <a:extLst>
                  <a:ext uri="{0D108BD9-81ED-4DB2-BD59-A6C34878D82A}">
                    <a16:rowId xmlns:a16="http://schemas.microsoft.com/office/drawing/2014/main" val="3369321669"/>
                  </a:ext>
                </a:extLst>
              </a:tr>
            </a:tbl>
          </a:graphicData>
        </a:graphic>
      </p:graphicFrame>
    </p:spTree>
    <p:extLst>
      <p:ext uri="{BB962C8B-B14F-4D97-AF65-F5344CB8AC3E}">
        <p14:creationId xmlns:p14="http://schemas.microsoft.com/office/powerpoint/2010/main" val="7735663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3521"/>
            <a:ext cx="11049000" cy="924559"/>
          </a:xfrm>
          <a:solidFill>
            <a:srgbClr val="C00000"/>
          </a:solidFill>
        </p:spPr>
        <p:txBody>
          <a:bodyPr>
            <a:normAutofit fontScale="90000"/>
          </a:bodyPr>
          <a:lstStyle/>
          <a:p>
            <a:pPr algn="ctr"/>
            <a:r>
              <a:rPr lang="en-GB" sz="4000" b="1" dirty="0" smtClean="0">
                <a:latin typeface="+mn-lt"/>
              </a:rPr>
              <a:t>A Christmas Carol: recommended quotations to learn</a:t>
            </a:r>
            <a:r>
              <a:rPr lang="en-GB" b="1" dirty="0" smtClean="0">
                <a:latin typeface="+mn-lt"/>
              </a:rPr>
              <a:t/>
            </a:r>
            <a:br>
              <a:rPr lang="en-GB" b="1" dirty="0" smtClean="0">
                <a:latin typeface="+mn-lt"/>
              </a:rPr>
            </a:br>
            <a:r>
              <a:rPr lang="en-GB" sz="2000" dirty="0">
                <a:latin typeface="+mn-lt"/>
              </a:rPr>
              <a:t>T</a:t>
            </a:r>
            <a:r>
              <a:rPr lang="en-GB" sz="2000" dirty="0" smtClean="0">
                <a:latin typeface="+mn-lt"/>
              </a:rPr>
              <a:t>hese quotations are particularly useful as they show meaning  as well as character or theme AND terminology</a:t>
            </a:r>
            <a:endParaRPr lang="en-GB" sz="2000" dirty="0">
              <a:latin typeface="+mn-lt"/>
            </a:endParaRPr>
          </a:p>
        </p:txBody>
      </p:sp>
      <p:graphicFrame>
        <p:nvGraphicFramePr>
          <p:cNvPr id="4" name="Content Placeholder 3"/>
          <p:cNvGraphicFramePr>
            <a:graphicFrameLocks noGrp="1"/>
          </p:cNvGraphicFramePr>
          <p:nvPr>
            <p:ph idx="1"/>
            <p:extLst/>
          </p:nvPr>
        </p:nvGraphicFramePr>
        <p:xfrm>
          <a:off x="304801" y="1341118"/>
          <a:ext cx="11572238" cy="5311965"/>
        </p:xfrm>
        <a:graphic>
          <a:graphicData uri="http://schemas.openxmlformats.org/drawingml/2006/table">
            <a:tbl>
              <a:tblPr firstRow="1" bandRow="1">
                <a:tableStyleId>{8799B23B-EC83-4686-B30A-512413B5E67A}</a:tableStyleId>
              </a:tblPr>
              <a:tblGrid>
                <a:gridCol w="457568">
                  <a:extLst>
                    <a:ext uri="{9D8B030D-6E8A-4147-A177-3AD203B41FA5}">
                      <a16:colId xmlns:a16="http://schemas.microsoft.com/office/drawing/2014/main" val="2169521844"/>
                    </a:ext>
                  </a:extLst>
                </a:gridCol>
                <a:gridCol w="2153551">
                  <a:extLst>
                    <a:ext uri="{9D8B030D-6E8A-4147-A177-3AD203B41FA5}">
                      <a16:colId xmlns:a16="http://schemas.microsoft.com/office/drawing/2014/main" val="3146223036"/>
                    </a:ext>
                  </a:extLst>
                </a:gridCol>
                <a:gridCol w="3962400">
                  <a:extLst>
                    <a:ext uri="{9D8B030D-6E8A-4147-A177-3AD203B41FA5}">
                      <a16:colId xmlns:a16="http://schemas.microsoft.com/office/drawing/2014/main" val="961803197"/>
                    </a:ext>
                  </a:extLst>
                </a:gridCol>
                <a:gridCol w="4998719">
                  <a:extLst>
                    <a:ext uri="{9D8B030D-6E8A-4147-A177-3AD203B41FA5}">
                      <a16:colId xmlns:a16="http://schemas.microsoft.com/office/drawing/2014/main" val="2477713257"/>
                    </a:ext>
                  </a:extLst>
                </a:gridCol>
              </a:tblGrid>
              <a:tr h="528322">
                <a:tc>
                  <a:txBody>
                    <a:bodyPr/>
                    <a:lstStyle/>
                    <a:p>
                      <a:endParaRPr lang="en-GB" dirty="0"/>
                    </a:p>
                  </a:txBody>
                  <a:tcPr/>
                </a:tc>
                <a:tc>
                  <a:txBody>
                    <a:bodyPr/>
                    <a:lstStyle/>
                    <a:p>
                      <a:r>
                        <a:rPr lang="en-GB" dirty="0" smtClean="0"/>
                        <a:t>Quotation</a:t>
                      </a:r>
                      <a:endParaRPr lang="en-GB" dirty="0"/>
                    </a:p>
                  </a:txBody>
                  <a:tcPr/>
                </a:tc>
                <a:tc>
                  <a:txBody>
                    <a:bodyPr/>
                    <a:lstStyle/>
                    <a:p>
                      <a:r>
                        <a:rPr lang="en-GB" dirty="0" smtClean="0"/>
                        <a:t>Theme/character (AO1)</a:t>
                      </a:r>
                      <a:endParaRPr lang="en-GB" dirty="0"/>
                    </a:p>
                  </a:txBody>
                  <a:tcPr/>
                </a:tc>
                <a:tc>
                  <a:txBody>
                    <a:bodyPr/>
                    <a:lstStyle/>
                    <a:p>
                      <a:r>
                        <a:rPr lang="en-GB" dirty="0" smtClean="0"/>
                        <a:t>Terminology (AO2)</a:t>
                      </a:r>
                      <a:endParaRPr lang="en-GB" dirty="0"/>
                    </a:p>
                  </a:txBody>
                  <a:tcPr/>
                </a:tc>
                <a:extLst>
                  <a:ext uri="{0D108BD9-81ED-4DB2-BD59-A6C34878D82A}">
                    <a16:rowId xmlns:a16="http://schemas.microsoft.com/office/drawing/2014/main" val="3401247614"/>
                  </a:ext>
                </a:extLst>
              </a:tr>
              <a:tr h="1266852">
                <a:tc>
                  <a:txBody>
                    <a:bodyPr/>
                    <a:lstStyle/>
                    <a:p>
                      <a:r>
                        <a:rPr lang="en-GB" dirty="0" smtClean="0"/>
                        <a:t>1</a:t>
                      </a:r>
                      <a:endParaRPr lang="en-GB" dirty="0"/>
                    </a:p>
                  </a:txBody>
                  <a:tcPr/>
                </a:tc>
                <a:tc>
                  <a:txBody>
                    <a:bodyPr/>
                    <a:lstStyle/>
                    <a:p>
                      <a:r>
                        <a:rPr lang="en-GB" i="1" dirty="0" smtClean="0"/>
                        <a:t>[fog]</a:t>
                      </a:r>
                      <a:r>
                        <a:rPr lang="en-GB" i="1" baseline="0" dirty="0" smtClean="0"/>
                        <a:t> pouring in every chink and keyhole</a:t>
                      </a:r>
                      <a:endParaRPr lang="en-GB" i="1" dirty="0"/>
                    </a:p>
                  </a:txBody>
                  <a:tcPr/>
                </a:tc>
                <a:tc>
                  <a:txBody>
                    <a:bodyPr/>
                    <a:lstStyle/>
                    <a:p>
                      <a:r>
                        <a:rPr lang="en-GB" dirty="0" smtClean="0"/>
                        <a:t>The weather</a:t>
                      </a:r>
                      <a:r>
                        <a:rPr lang="en-GB" baseline="0" dirty="0" smtClean="0"/>
                        <a:t> is like an additional character in the novella</a:t>
                      </a:r>
                      <a:endParaRPr lang="en-GB" dirty="0"/>
                    </a:p>
                  </a:txBody>
                  <a:tcPr/>
                </a:tc>
                <a:tc>
                  <a:txBody>
                    <a:bodyPr/>
                    <a:lstStyle/>
                    <a:p>
                      <a:r>
                        <a:rPr lang="en-GB" b="1" dirty="0" smtClean="0"/>
                        <a:t>PATHETIC FALLACY </a:t>
                      </a:r>
                      <a:r>
                        <a:rPr lang="en-GB" dirty="0" smtClean="0"/>
                        <a:t>is used to give attitude to the menacing fog which is mentioned several times in stave 1.  The change in the weather </a:t>
                      </a:r>
                      <a:r>
                        <a:rPr lang="en-GB" b="1" dirty="0" smtClean="0"/>
                        <a:t>MIRRORS</a:t>
                      </a:r>
                      <a:r>
                        <a:rPr lang="en-GB" baseline="0" dirty="0" smtClean="0"/>
                        <a:t> </a:t>
                      </a:r>
                      <a:r>
                        <a:rPr lang="en-GB" dirty="0" smtClean="0"/>
                        <a:t>the change in Scrooge</a:t>
                      </a:r>
                      <a:endParaRPr lang="en-GB" dirty="0"/>
                    </a:p>
                  </a:txBody>
                  <a:tcPr/>
                </a:tc>
                <a:extLst>
                  <a:ext uri="{0D108BD9-81ED-4DB2-BD59-A6C34878D82A}">
                    <a16:rowId xmlns:a16="http://schemas.microsoft.com/office/drawing/2014/main" val="1778136417"/>
                  </a:ext>
                </a:extLst>
              </a:tr>
              <a:tr h="682151">
                <a:tc>
                  <a:txBody>
                    <a:bodyPr/>
                    <a:lstStyle/>
                    <a:p>
                      <a:r>
                        <a:rPr lang="en-GB" dirty="0" smtClean="0"/>
                        <a:t>2</a:t>
                      </a:r>
                      <a:endParaRPr lang="en-GB" dirty="0"/>
                    </a:p>
                  </a:txBody>
                  <a:tcPr/>
                </a:tc>
                <a:tc>
                  <a:txBody>
                    <a:bodyPr/>
                    <a:lstStyle/>
                    <a:p>
                      <a:r>
                        <a:rPr lang="en-GB" i="1" dirty="0" smtClean="0"/>
                        <a:t>Decrease</a:t>
                      </a:r>
                      <a:r>
                        <a:rPr lang="en-GB" i="1" baseline="0" dirty="0" smtClean="0"/>
                        <a:t> the surplus population</a:t>
                      </a:r>
                      <a:endParaRPr lang="en-GB" i="1" dirty="0"/>
                    </a:p>
                  </a:txBody>
                  <a:tcPr/>
                </a:tc>
                <a:tc>
                  <a:txBody>
                    <a:bodyPr/>
                    <a:lstStyle/>
                    <a:p>
                      <a:r>
                        <a:rPr lang="en-GB" dirty="0" smtClean="0"/>
                        <a:t>Scrooge thinks the poor should die – rather than him donate</a:t>
                      </a:r>
                      <a:r>
                        <a:rPr lang="en-GB" baseline="0" dirty="0" smtClean="0"/>
                        <a:t> to charity</a:t>
                      </a:r>
                      <a:endParaRPr lang="en-GB" dirty="0"/>
                    </a:p>
                  </a:txBody>
                  <a:tcPr/>
                </a:tc>
                <a:tc>
                  <a:txBody>
                    <a:bodyPr/>
                    <a:lstStyle/>
                    <a:p>
                      <a:r>
                        <a:rPr lang="en-GB" b="1" dirty="0" smtClean="0"/>
                        <a:t>CONTEXT</a:t>
                      </a:r>
                      <a:r>
                        <a:rPr lang="en-GB" dirty="0" smtClean="0"/>
                        <a:t> – this is a key quotation for </a:t>
                      </a:r>
                      <a:r>
                        <a:rPr lang="en-GB" b="1" dirty="0" smtClean="0"/>
                        <a:t>MALTHUSIAN economics</a:t>
                      </a:r>
                      <a:r>
                        <a:rPr lang="en-GB" dirty="0" smtClean="0"/>
                        <a:t> (see</a:t>
                      </a:r>
                      <a:r>
                        <a:rPr lang="en-GB" baseline="0" dirty="0" smtClean="0"/>
                        <a:t> context)</a:t>
                      </a:r>
                      <a:endParaRPr lang="en-GB" dirty="0"/>
                    </a:p>
                  </a:txBody>
                  <a:tcPr/>
                </a:tc>
                <a:extLst>
                  <a:ext uri="{0D108BD9-81ED-4DB2-BD59-A6C34878D82A}">
                    <a16:rowId xmlns:a16="http://schemas.microsoft.com/office/drawing/2014/main" val="2634690765"/>
                  </a:ext>
                </a:extLst>
              </a:tr>
              <a:tr h="636133">
                <a:tc>
                  <a:txBody>
                    <a:bodyPr/>
                    <a:lstStyle/>
                    <a:p>
                      <a:r>
                        <a:rPr lang="en-GB" dirty="0" smtClean="0"/>
                        <a:t>3</a:t>
                      </a:r>
                      <a:endParaRPr lang="en-GB" dirty="0"/>
                    </a:p>
                  </a:txBody>
                  <a:tcPr/>
                </a:tc>
                <a:tc>
                  <a:txBody>
                    <a:bodyPr/>
                    <a:lstStyle/>
                    <a:p>
                      <a:r>
                        <a:rPr lang="en-GB" i="1" dirty="0" smtClean="0"/>
                        <a:t>Gloomy</a:t>
                      </a:r>
                      <a:r>
                        <a:rPr lang="en-GB" i="1" baseline="0" dirty="0" smtClean="0"/>
                        <a:t> suite of rooms</a:t>
                      </a:r>
                      <a:endParaRPr lang="en-GB" i="1" dirty="0"/>
                    </a:p>
                  </a:txBody>
                  <a:tcPr/>
                </a:tc>
                <a:tc>
                  <a:txBody>
                    <a:bodyPr/>
                    <a:lstStyle/>
                    <a:p>
                      <a:r>
                        <a:rPr lang="en-GB" dirty="0" smtClean="0"/>
                        <a:t>Scrooge lives in a large house but it is depressing – he is well off but not</a:t>
                      </a:r>
                      <a:r>
                        <a:rPr lang="en-GB" baseline="0" dirty="0" smtClean="0"/>
                        <a:t> happy</a:t>
                      </a:r>
                      <a:endParaRPr lang="en-GB" dirty="0"/>
                    </a:p>
                  </a:txBody>
                  <a:tcPr/>
                </a:tc>
                <a:tc>
                  <a:txBody>
                    <a:bodyPr/>
                    <a:lstStyle/>
                    <a:p>
                      <a:r>
                        <a:rPr lang="en-GB" b="1" dirty="0" smtClean="0"/>
                        <a:t>PATHETIC FALLACY </a:t>
                      </a:r>
                      <a:r>
                        <a:rPr lang="en-GB" dirty="0" smtClean="0"/>
                        <a:t>is used to give attitude to Scrooge’s accommodation.</a:t>
                      </a:r>
                      <a:r>
                        <a:rPr lang="en-GB" baseline="0" dirty="0" smtClean="0"/>
                        <a:t>  </a:t>
                      </a:r>
                      <a:endParaRPr lang="en-GB" dirty="0"/>
                    </a:p>
                  </a:txBody>
                  <a:tcPr/>
                </a:tc>
                <a:extLst>
                  <a:ext uri="{0D108BD9-81ED-4DB2-BD59-A6C34878D82A}">
                    <a16:rowId xmlns:a16="http://schemas.microsoft.com/office/drawing/2014/main" val="1927427321"/>
                  </a:ext>
                </a:extLst>
              </a:tr>
              <a:tr h="636133">
                <a:tc>
                  <a:txBody>
                    <a:bodyPr/>
                    <a:lstStyle/>
                    <a:p>
                      <a:r>
                        <a:rPr lang="en-GB" dirty="0" smtClean="0"/>
                        <a:t>4</a:t>
                      </a:r>
                      <a:endParaRPr lang="en-GB" dirty="0"/>
                    </a:p>
                  </a:txBody>
                  <a:tcPr/>
                </a:tc>
                <a:tc>
                  <a:txBody>
                    <a:bodyPr/>
                    <a:lstStyle/>
                    <a:p>
                      <a:r>
                        <a:rPr lang="en-GB" i="1" dirty="0" smtClean="0"/>
                        <a:t>Doomed, fettered, ponderous</a:t>
                      </a:r>
                      <a:endParaRPr lang="en-GB" i="1" dirty="0"/>
                    </a:p>
                  </a:txBody>
                  <a:tcPr/>
                </a:tc>
                <a:tc>
                  <a:txBody>
                    <a:bodyPr/>
                    <a:lstStyle/>
                    <a:p>
                      <a:r>
                        <a:rPr lang="en-GB" dirty="0" smtClean="0"/>
                        <a:t>These adjectives describe</a:t>
                      </a:r>
                      <a:r>
                        <a:rPr lang="en-GB" baseline="0" dirty="0" smtClean="0"/>
                        <a:t> the chain on Jacob Marley</a:t>
                      </a:r>
                      <a:endParaRPr lang="en-GB" dirty="0"/>
                    </a:p>
                  </a:txBody>
                  <a:tcPr/>
                </a:tc>
                <a:tc>
                  <a:txBody>
                    <a:bodyPr/>
                    <a:lstStyle/>
                    <a:p>
                      <a:r>
                        <a:rPr lang="en-GB" b="1" dirty="0" smtClean="0"/>
                        <a:t>NEGATIVE</a:t>
                      </a:r>
                      <a:r>
                        <a:rPr lang="en-GB" b="1" baseline="0" dirty="0" smtClean="0"/>
                        <a:t> ADJECTIVES </a:t>
                      </a:r>
                      <a:r>
                        <a:rPr lang="en-GB" baseline="0" dirty="0" smtClean="0"/>
                        <a:t>add to the weight of the chain/the burden that Marley has to carry</a:t>
                      </a:r>
                      <a:endParaRPr lang="en-GB" dirty="0"/>
                    </a:p>
                  </a:txBody>
                  <a:tcPr/>
                </a:tc>
                <a:extLst>
                  <a:ext uri="{0D108BD9-81ED-4DB2-BD59-A6C34878D82A}">
                    <a16:rowId xmlns:a16="http://schemas.microsoft.com/office/drawing/2014/main" val="2910241482"/>
                  </a:ext>
                </a:extLst>
              </a:tr>
              <a:tr h="636133">
                <a:tc>
                  <a:txBody>
                    <a:bodyPr/>
                    <a:lstStyle/>
                    <a:p>
                      <a:r>
                        <a:rPr lang="en-GB" dirty="0" smtClean="0"/>
                        <a:t>5</a:t>
                      </a:r>
                      <a:endParaRPr lang="en-GB" dirty="0"/>
                    </a:p>
                  </a:txBody>
                  <a:tcPr/>
                </a:tc>
                <a:tc>
                  <a:txBody>
                    <a:bodyPr/>
                    <a:lstStyle/>
                    <a:p>
                      <a:r>
                        <a:rPr lang="en-GB" dirty="0" smtClean="0"/>
                        <a:t>Guilty governments</a:t>
                      </a:r>
                      <a:endParaRPr lang="en-GB" dirty="0"/>
                    </a:p>
                  </a:txBody>
                  <a:tcPr/>
                </a:tc>
                <a:tc>
                  <a:txBody>
                    <a:bodyPr/>
                    <a:lstStyle/>
                    <a:p>
                      <a:r>
                        <a:rPr lang="en-GB" dirty="0" smtClean="0"/>
                        <a:t>Scrooge sees the lamenting</a:t>
                      </a:r>
                      <a:r>
                        <a:rPr lang="en-GB" baseline="0" dirty="0" smtClean="0"/>
                        <a:t> ghosts unable to help victims of government</a:t>
                      </a:r>
                      <a:endParaRPr lang="en-GB" dirty="0"/>
                    </a:p>
                  </a:txBody>
                  <a:tcPr/>
                </a:tc>
                <a:tc>
                  <a:txBody>
                    <a:bodyPr/>
                    <a:lstStyle/>
                    <a:p>
                      <a:r>
                        <a:rPr lang="en-GB" b="1" dirty="0" smtClean="0"/>
                        <a:t>CONTEXT</a:t>
                      </a:r>
                      <a:r>
                        <a:rPr lang="en-GB" dirty="0" smtClean="0"/>
                        <a:t> (dislike</a:t>
                      </a:r>
                      <a:r>
                        <a:rPr lang="en-GB" baseline="0" dirty="0" smtClean="0"/>
                        <a:t> of treatment of the poor in society) </a:t>
                      </a:r>
                      <a:r>
                        <a:rPr lang="en-GB" dirty="0" smtClean="0"/>
                        <a:t>is</a:t>
                      </a:r>
                      <a:r>
                        <a:rPr lang="en-GB" baseline="0" dirty="0" smtClean="0"/>
                        <a:t> emphasised by the </a:t>
                      </a:r>
                      <a:r>
                        <a:rPr lang="en-GB" b="1" dirty="0" smtClean="0"/>
                        <a:t>ALLITERATION</a:t>
                      </a:r>
                      <a:endParaRPr lang="en-GB" b="1" dirty="0"/>
                    </a:p>
                  </a:txBody>
                  <a:tcPr/>
                </a:tc>
                <a:extLst>
                  <a:ext uri="{0D108BD9-81ED-4DB2-BD59-A6C34878D82A}">
                    <a16:rowId xmlns:a16="http://schemas.microsoft.com/office/drawing/2014/main" val="1355633523"/>
                  </a:ext>
                </a:extLst>
              </a:tr>
              <a:tr h="636133">
                <a:tc>
                  <a:txBody>
                    <a:bodyPr/>
                    <a:lstStyle/>
                    <a:p>
                      <a:r>
                        <a:rPr lang="en-GB" dirty="0" smtClean="0"/>
                        <a:t>6</a:t>
                      </a:r>
                      <a:endParaRPr lang="en-GB" dirty="0"/>
                    </a:p>
                  </a:txBody>
                  <a:tcPr/>
                </a:tc>
                <a:tc>
                  <a:txBody>
                    <a:bodyPr/>
                    <a:lstStyle/>
                    <a:p>
                      <a:r>
                        <a:rPr lang="en-GB" dirty="0" smtClean="0"/>
                        <a:t>Scrooge said he knew it. And he sobbed</a:t>
                      </a:r>
                      <a:endParaRPr lang="en-GB" dirty="0"/>
                    </a:p>
                  </a:txBody>
                  <a:tcPr/>
                </a:tc>
                <a:tc>
                  <a:txBody>
                    <a:bodyPr/>
                    <a:lstStyle/>
                    <a:p>
                      <a:r>
                        <a:rPr lang="en-GB" dirty="0" smtClean="0"/>
                        <a:t>Spirit shows Scrooge his lonely</a:t>
                      </a:r>
                      <a:r>
                        <a:rPr lang="en-GB" baseline="0" dirty="0" smtClean="0"/>
                        <a:t> childhood in school</a:t>
                      </a:r>
                      <a:endParaRPr lang="en-GB" dirty="0"/>
                    </a:p>
                  </a:txBody>
                  <a:tcPr/>
                </a:tc>
                <a:tc>
                  <a:txBody>
                    <a:bodyPr/>
                    <a:lstStyle/>
                    <a:p>
                      <a:r>
                        <a:rPr lang="en-GB" b="1" dirty="0" smtClean="0"/>
                        <a:t>MONOSYLLABIC SIMPLE</a:t>
                      </a:r>
                      <a:r>
                        <a:rPr lang="en-GB" b="1" baseline="0" dirty="0" smtClean="0"/>
                        <a:t> sentence </a:t>
                      </a:r>
                      <a:r>
                        <a:rPr lang="en-GB" baseline="0" dirty="0" smtClean="0"/>
                        <a:t>gives weight to the sensitivity and sadness of Scrooge – which </a:t>
                      </a:r>
                      <a:r>
                        <a:rPr lang="en-GB" b="1" baseline="0" dirty="0" smtClean="0"/>
                        <a:t>juxtaposes</a:t>
                      </a:r>
                      <a:r>
                        <a:rPr lang="en-GB" baseline="0" dirty="0" smtClean="0"/>
                        <a:t> with his character in stave 1.</a:t>
                      </a:r>
                      <a:endParaRPr lang="en-GB" dirty="0"/>
                    </a:p>
                  </a:txBody>
                  <a:tcPr/>
                </a:tc>
                <a:extLst>
                  <a:ext uri="{0D108BD9-81ED-4DB2-BD59-A6C34878D82A}">
                    <a16:rowId xmlns:a16="http://schemas.microsoft.com/office/drawing/2014/main" val="2932841900"/>
                  </a:ext>
                </a:extLst>
              </a:tr>
            </a:tbl>
          </a:graphicData>
        </a:graphic>
      </p:graphicFrame>
    </p:spTree>
    <p:extLst>
      <p:ext uri="{BB962C8B-B14F-4D97-AF65-F5344CB8AC3E}">
        <p14:creationId xmlns:p14="http://schemas.microsoft.com/office/powerpoint/2010/main" val="11524225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1475</Words>
  <Application>Microsoft Office PowerPoint</Application>
  <PresentationFormat>Widescreen</PresentationFormat>
  <Paragraphs>138</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A Christmas Carol, Context</vt:lpstr>
      <vt:lpstr>A Christmas Carol, Context</vt:lpstr>
      <vt:lpstr>A Christmas Carol, Stave 1 summary</vt:lpstr>
      <vt:lpstr>A Christmas Carol, Stave 2 summary</vt:lpstr>
      <vt:lpstr>A Christmas Carol, Stave 3 summary</vt:lpstr>
      <vt:lpstr>A Christmas Carol, Stave 4 summary</vt:lpstr>
      <vt:lpstr>A Christmas Carol, Stave 5 summary</vt:lpstr>
      <vt:lpstr>Quotations you (probably) already know: A Christmas Carol</vt:lpstr>
      <vt:lpstr>A Christmas Carol: recommended quotations to learn These quotations are particularly useful as they show meaning  as well as character or theme AND terminology</vt:lpstr>
      <vt:lpstr>A Christmas Carol: recommended quotations to learn These quotations are particularly useful as they show meaning as well as character or theme AND terminology</vt:lpstr>
      <vt:lpstr>A Christmas Carol: recommended quotations to learn These quotations are particularly useful as they show meaning as well as character or theme AND terminology</vt:lpstr>
      <vt:lpstr>A Christmas Carol: recommended quotations to learn These quotations are particularly useful as they show meaning as well as character or theme AND terminology</vt:lpstr>
    </vt:vector>
  </TitlesOfParts>
  <Company>Wreake Valley Academy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Christmas Carol, Context</dc:title>
  <dc:creator>Gene Lovegrove</dc:creator>
  <cp:lastModifiedBy>Rachael Boyall</cp:lastModifiedBy>
  <cp:revision>2</cp:revision>
  <dcterms:created xsi:type="dcterms:W3CDTF">2020-01-20T11:51:59Z</dcterms:created>
  <dcterms:modified xsi:type="dcterms:W3CDTF">2020-01-22T15:31:59Z</dcterms:modified>
</cp:coreProperties>
</file>