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08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18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43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96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263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30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3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01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14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05E93-0B62-4DA7-929E-019F3DC496A2}" type="datetimeFigureOut">
              <a:rPr lang="en-GB" smtClean="0"/>
              <a:t>20/01/2020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64397-04D8-4BB9-8521-2FCF0E862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27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040" y="375920"/>
            <a:ext cx="11277600" cy="78232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b="1" dirty="0" smtClean="0"/>
              <a:t>An Inspector Calls Act 1 summary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" y="985520"/>
            <a:ext cx="11988800" cy="58724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GB" sz="2000" i="1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GB" sz="2000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440" y="1371600"/>
            <a:ext cx="1128776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400" dirty="0" smtClean="0"/>
              <a:t>Birling family and Gerald celebrating engagement of Sheila and Gerald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Mr Birling makes pompous speech about the future, cranks and the need to be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responsible for yourself and own family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Inspector arrives making enquiries about a suicide of Eva Smith</a:t>
            </a:r>
          </a:p>
          <a:p>
            <a:pPr marL="342900" indent="-342900">
              <a:buAutoNum type="arabicPeriod"/>
            </a:pPr>
            <a:r>
              <a:rPr lang="en-GB" sz="2400" b="1" dirty="0" smtClean="0">
                <a:solidFill>
                  <a:srgbClr val="C00000"/>
                </a:solidFill>
              </a:rPr>
              <a:t>Mr Birling questioned first</a:t>
            </a:r>
            <a:r>
              <a:rPr lang="en-GB" sz="2400" dirty="0" smtClean="0"/>
              <a:t>. Admits sacking her and other ringleaders for strike – for wanting pay rise 22’6 to 25 shillings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Sheila &amp; Eric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(younger generation) </a:t>
            </a:r>
            <a:r>
              <a:rPr lang="en-GB" sz="2400" dirty="0" smtClean="0"/>
              <a:t>think father acted harshly but Gerald supports him</a:t>
            </a:r>
          </a:p>
          <a:p>
            <a:pPr marL="342900" indent="-342900">
              <a:buAutoNum type="arabicPeriod"/>
            </a:pPr>
            <a:r>
              <a:rPr lang="en-GB" sz="2400" b="1" dirty="0" smtClean="0">
                <a:solidFill>
                  <a:srgbClr val="C00000"/>
                </a:solidFill>
              </a:rPr>
              <a:t>Sheila questioned next</a:t>
            </a:r>
            <a:r>
              <a:rPr lang="en-GB" sz="2400" dirty="0" smtClean="0"/>
              <a:t>. Driven by jealousy and a bad temper she had Eva sacked from </a:t>
            </a:r>
            <a:r>
              <a:rPr lang="en-GB" sz="2400" dirty="0" err="1" smtClean="0"/>
              <a:t>Milwards</a:t>
            </a:r>
            <a:r>
              <a:rPr lang="en-GB" sz="2400" dirty="0" smtClean="0"/>
              <a:t>.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When Gerald hears Eva changed her name to Daisy Renton his reaction shows he knew her.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Inspector suggests that many people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share responsibility </a:t>
            </a:r>
            <a:r>
              <a:rPr lang="en-GB" sz="2400" dirty="0" smtClean="0"/>
              <a:t>for the misery which prompted Eva to end her life.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Left alone with Gerald, Sheila warns him not to try to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hide anything </a:t>
            </a:r>
            <a:r>
              <a:rPr lang="en-GB" sz="2400" dirty="0" smtClean="0"/>
              <a:t>from the Inspector.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17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040" y="81280"/>
            <a:ext cx="11277600" cy="7518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b="1" dirty="0" smtClean="0"/>
              <a:t>An Inspector Calls Act 2 summary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" y="985520"/>
            <a:ext cx="11988800" cy="58724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GB" sz="2000" i="1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GB" sz="2000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" y="1097280"/>
            <a:ext cx="1176528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600" b="1" dirty="0" smtClean="0">
                <a:solidFill>
                  <a:srgbClr val="C00000"/>
                </a:solidFill>
              </a:rPr>
              <a:t>Gerald questioned: </a:t>
            </a:r>
            <a:r>
              <a:rPr lang="en-GB" sz="2600" dirty="0" smtClean="0"/>
              <a:t>he admits he met daisy Renton in the spring of 1911 at The Palace Bar and she was his mistress at Morgan Terrace for 6 months.</a:t>
            </a:r>
          </a:p>
          <a:p>
            <a:pPr marL="342900" indent="-342900">
              <a:buAutoNum type="arabicPeriod"/>
            </a:pPr>
            <a:r>
              <a:rPr lang="en-GB" sz="2600" dirty="0" smtClean="0"/>
              <a:t>Sheila is hurt and angry at Gerald’s involvement with the girl, yet she feels a certain respect for the openness of his admission.</a:t>
            </a:r>
          </a:p>
          <a:p>
            <a:pPr marL="342900" indent="-342900">
              <a:buAutoNum type="arabicPeriod"/>
            </a:pPr>
            <a:r>
              <a:rPr lang="en-GB" sz="2600" dirty="0" smtClean="0"/>
              <a:t>Mrs Birling tries to bully the Inspector and to control events.</a:t>
            </a:r>
          </a:p>
          <a:p>
            <a:pPr marL="342900" indent="-342900">
              <a:buAutoNum type="arabicPeriod"/>
            </a:pPr>
            <a:r>
              <a:rPr lang="en-GB" sz="2600" dirty="0" smtClean="0"/>
              <a:t>Sheila realises that the Inspector’s enquiries are well founded, and that her mother might also have had some </a:t>
            </a:r>
            <a:r>
              <a:rPr lang="en-GB" sz="2600" b="1" dirty="0" smtClean="0">
                <a:solidFill>
                  <a:schemeClr val="accent1">
                    <a:lumMod val="75000"/>
                  </a:schemeClr>
                </a:solidFill>
              </a:rPr>
              <a:t>dismissive dealings </a:t>
            </a:r>
            <a:r>
              <a:rPr lang="en-GB" sz="2600" dirty="0" smtClean="0"/>
              <a:t>with the girl.</a:t>
            </a:r>
          </a:p>
          <a:p>
            <a:pPr marL="342900" indent="-342900">
              <a:buAutoNum type="arabicPeriod"/>
            </a:pPr>
            <a:r>
              <a:rPr lang="en-GB" sz="2600" dirty="0" smtClean="0"/>
              <a:t>While Eric is out of the room, </a:t>
            </a:r>
            <a:r>
              <a:rPr lang="en-GB" sz="2600" b="1" dirty="0" smtClean="0">
                <a:solidFill>
                  <a:srgbClr val="C00000"/>
                </a:solidFill>
              </a:rPr>
              <a:t>Mrs Birling is questioned</a:t>
            </a:r>
            <a:r>
              <a:rPr lang="en-GB" sz="2600" dirty="0" smtClean="0"/>
              <a:t>: she is forced to admit the girl asked for the help of </a:t>
            </a:r>
            <a:r>
              <a:rPr lang="en-GB" sz="2600" dirty="0" err="1" smtClean="0"/>
              <a:t>Brumley</a:t>
            </a:r>
            <a:r>
              <a:rPr lang="en-GB" sz="2600" dirty="0" smtClean="0"/>
              <a:t> Women’s Charity Organisation that she worked for and was refused.</a:t>
            </a:r>
          </a:p>
          <a:p>
            <a:pPr marL="342900" indent="-342900">
              <a:buAutoNum type="arabicPeriod"/>
            </a:pPr>
            <a:r>
              <a:rPr lang="en-GB" sz="2600" dirty="0" smtClean="0"/>
              <a:t>It is revealed that the girl was pregnant, and Mrs Birling lays the</a:t>
            </a:r>
            <a:r>
              <a:rPr lang="en-GB" sz="2600" b="1" dirty="0" smtClean="0">
                <a:solidFill>
                  <a:schemeClr val="accent1">
                    <a:lumMod val="75000"/>
                  </a:schemeClr>
                </a:solidFill>
              </a:rPr>
              <a:t> blame </a:t>
            </a:r>
            <a:r>
              <a:rPr lang="en-GB" sz="2600" dirty="0" smtClean="0"/>
              <a:t>for the girl’s death on the father of the unborn child.</a:t>
            </a:r>
          </a:p>
          <a:p>
            <a:pPr marL="342900" indent="-342900">
              <a:buAutoNum type="arabicPeriod"/>
            </a:pPr>
            <a:r>
              <a:rPr lang="en-GB" sz="2600" dirty="0" smtClean="0"/>
              <a:t>There is suspicion that Eric might be the father of that unborn child.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319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040" y="81280"/>
            <a:ext cx="11277600" cy="7518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b="1" dirty="0" smtClean="0"/>
              <a:t>An Inspector Calls Act 3 summary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5520"/>
            <a:ext cx="12192000" cy="587248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Eric confesses that he got the girl pregnant and that he stole £50 from his father’s firm to support her.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Learning that the girl had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appealed </a:t>
            </a:r>
            <a:r>
              <a:rPr lang="en-GB" sz="2200" dirty="0" smtClean="0"/>
              <a:t>to his mother for help and been turned down, Eric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blames</a:t>
            </a:r>
            <a:r>
              <a:rPr lang="en-GB" sz="2200" dirty="0" smtClean="0"/>
              <a:t> his mother for the girl’s death.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The Inspector makes a dramatic speech about the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consequences</a:t>
            </a:r>
            <a:r>
              <a:rPr lang="en-GB" sz="2200" dirty="0" smtClean="0"/>
              <a:t> of the sort of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social irresponsibility </a:t>
            </a:r>
            <a:r>
              <a:rPr lang="en-GB" sz="2200" dirty="0" smtClean="0"/>
              <a:t>that Mr Birling was preaching at the end of the dinner.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The Inspector, having shown that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each had a part </a:t>
            </a:r>
            <a:r>
              <a:rPr lang="en-GB" sz="2200" dirty="0" smtClean="0"/>
              <a:t>in ruining the girl’s life, leaves.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Between them Gerald and Mr Birling gradually prove that the man was not a real police inspector.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A telephone call to the Chief Constable established that there is no Inspector Goole on the police force.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A telephone call to the Infirmary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reveals</a:t>
            </a:r>
            <a:r>
              <a:rPr lang="en-GB" sz="2200" dirty="0" smtClean="0"/>
              <a:t> that there has been no recent suicide.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Eric and Sheila continue to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feel guilty </a:t>
            </a:r>
            <a:r>
              <a:rPr lang="en-GB" sz="2200" dirty="0" smtClean="0"/>
              <a:t>about what they have done, but the others now shrug off any </a:t>
            </a:r>
            <a:r>
              <a:rPr lang="en-GB" sz="2200" b="1" dirty="0" smtClean="0">
                <a:solidFill>
                  <a:schemeClr val="accent1">
                    <a:lumMod val="75000"/>
                  </a:schemeClr>
                </a:solidFill>
              </a:rPr>
              <a:t>guilt.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200" dirty="0" smtClean="0"/>
              <a:t>Mr Birling answers the telephone: a young woman has just died on her way to the Infirmary and an inspector is on his way to make enquiries.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8130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080" y="126461"/>
            <a:ext cx="9845040" cy="7295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3500" b="1" dirty="0"/>
              <a:t>C</a:t>
            </a:r>
            <a:r>
              <a:rPr lang="en-GB" sz="3500" b="1" dirty="0" smtClean="0"/>
              <a:t>haracters and Places in An Inspector Calls</a:t>
            </a:r>
            <a:endParaRPr lang="en-GB" sz="35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56639" y="1137918"/>
          <a:ext cx="2204721" cy="4734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4721">
                  <a:extLst>
                    <a:ext uri="{9D8B030D-6E8A-4147-A177-3AD203B41FA5}">
                      <a16:colId xmlns:a16="http://schemas.microsoft.com/office/drawing/2014/main" val="1035964351"/>
                    </a:ext>
                  </a:extLst>
                </a:gridCol>
              </a:tblGrid>
              <a:tr h="36238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Major characters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89407"/>
                  </a:ext>
                </a:extLst>
              </a:tr>
              <a:tr h="590011">
                <a:tc>
                  <a:txBody>
                    <a:bodyPr/>
                    <a:lstStyle/>
                    <a:p>
                      <a:r>
                        <a:rPr lang="en-GB" dirty="0" smtClean="0"/>
                        <a:t>Mr</a:t>
                      </a:r>
                      <a:r>
                        <a:rPr lang="en-GB" baseline="0" dirty="0" smtClean="0"/>
                        <a:t> Arthur Birling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247170"/>
                  </a:ext>
                </a:extLst>
              </a:tr>
              <a:tr h="590011">
                <a:tc>
                  <a:txBody>
                    <a:bodyPr/>
                    <a:lstStyle/>
                    <a:p>
                      <a:r>
                        <a:rPr lang="en-GB" dirty="0" smtClean="0"/>
                        <a:t>Mrs Sybil Birling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779113"/>
                  </a:ext>
                </a:extLst>
              </a:tr>
              <a:tr h="516700">
                <a:tc>
                  <a:txBody>
                    <a:bodyPr/>
                    <a:lstStyle/>
                    <a:p>
                      <a:r>
                        <a:rPr lang="en-GB" dirty="0" smtClean="0"/>
                        <a:t>Sheila Birling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20903"/>
                  </a:ext>
                </a:extLst>
              </a:tr>
              <a:tr h="669507">
                <a:tc>
                  <a:txBody>
                    <a:bodyPr/>
                    <a:lstStyle/>
                    <a:p>
                      <a:r>
                        <a:rPr lang="en-GB" dirty="0" smtClean="0"/>
                        <a:t>Eric Birling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153503"/>
                  </a:ext>
                </a:extLst>
              </a:tr>
              <a:tr h="590011">
                <a:tc>
                  <a:txBody>
                    <a:bodyPr/>
                    <a:lstStyle/>
                    <a:p>
                      <a:r>
                        <a:rPr lang="en-GB" dirty="0" smtClean="0"/>
                        <a:t>Gerald</a:t>
                      </a:r>
                      <a:r>
                        <a:rPr lang="en-GB" baseline="0" dirty="0" smtClean="0"/>
                        <a:t> Croft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289342"/>
                  </a:ext>
                </a:extLst>
              </a:tr>
              <a:tr h="498162">
                <a:tc>
                  <a:txBody>
                    <a:bodyPr/>
                    <a:lstStyle/>
                    <a:p>
                      <a:r>
                        <a:rPr lang="en-GB" dirty="0" smtClean="0"/>
                        <a:t>The Inspector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273680"/>
                  </a:ext>
                </a:extLst>
              </a:tr>
              <a:tr h="498162">
                <a:tc>
                  <a:txBody>
                    <a:bodyPr/>
                    <a:lstStyle/>
                    <a:p>
                      <a:r>
                        <a:rPr lang="en-GB" dirty="0" smtClean="0"/>
                        <a:t>Eva Smith/Daisy Renton</a:t>
                      </a:r>
                      <a:r>
                        <a:rPr lang="en-GB" baseline="0" dirty="0" smtClean="0"/>
                        <a:t> (the exploited working class)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49071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657600" y="1137919"/>
          <a:ext cx="3616959" cy="502817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16959">
                  <a:extLst>
                    <a:ext uri="{9D8B030D-6E8A-4147-A177-3AD203B41FA5}">
                      <a16:colId xmlns:a16="http://schemas.microsoft.com/office/drawing/2014/main" val="39454142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Minor characters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631059"/>
                  </a:ext>
                </a:extLst>
              </a:tr>
              <a:tr h="467129">
                <a:tc>
                  <a:txBody>
                    <a:bodyPr/>
                    <a:lstStyle/>
                    <a:p>
                      <a:r>
                        <a:rPr lang="en-GB" dirty="0" smtClean="0"/>
                        <a:t>Sir and</a:t>
                      </a:r>
                      <a:r>
                        <a:rPr lang="en-GB" baseline="0" dirty="0" smtClean="0"/>
                        <a:t> Lady Croft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105417"/>
                  </a:ext>
                </a:extLst>
              </a:tr>
              <a:tr h="467129">
                <a:tc>
                  <a:txBody>
                    <a:bodyPr/>
                    <a:lstStyle/>
                    <a:p>
                      <a:r>
                        <a:rPr lang="en-GB" dirty="0" smtClean="0"/>
                        <a:t>Edna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321669"/>
                  </a:ext>
                </a:extLst>
              </a:tr>
              <a:tr h="467129">
                <a:tc>
                  <a:txBody>
                    <a:bodyPr/>
                    <a:lstStyle/>
                    <a:p>
                      <a:r>
                        <a:rPr lang="en-GB" dirty="0" smtClean="0"/>
                        <a:t>Cook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256055"/>
                  </a:ext>
                </a:extLst>
              </a:tr>
              <a:tr h="508694">
                <a:tc>
                  <a:txBody>
                    <a:bodyPr/>
                    <a:lstStyle/>
                    <a:p>
                      <a:r>
                        <a:rPr lang="en-GB" dirty="0" smtClean="0"/>
                        <a:t>Finchley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648996"/>
                  </a:ext>
                </a:extLst>
              </a:tr>
              <a:tr h="570221">
                <a:tc>
                  <a:txBody>
                    <a:bodyPr/>
                    <a:lstStyle/>
                    <a:p>
                      <a:r>
                        <a:rPr lang="en-GB" dirty="0" smtClean="0"/>
                        <a:t>Miss Francis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382734"/>
                  </a:ext>
                </a:extLst>
              </a:tr>
              <a:tr h="467129">
                <a:tc>
                  <a:txBody>
                    <a:bodyPr/>
                    <a:lstStyle/>
                    <a:p>
                      <a:r>
                        <a:rPr lang="en-GB" dirty="0" smtClean="0"/>
                        <a:t>Police</a:t>
                      </a:r>
                      <a:r>
                        <a:rPr lang="en-GB" baseline="0" dirty="0" smtClean="0"/>
                        <a:t> Constable Colonel Roberts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338839"/>
                  </a:ext>
                </a:extLst>
              </a:tr>
              <a:tr h="517130">
                <a:tc>
                  <a:txBody>
                    <a:bodyPr/>
                    <a:lstStyle/>
                    <a:p>
                      <a:r>
                        <a:rPr lang="en-GB" dirty="0" smtClean="0"/>
                        <a:t>Charlie Brunswick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985122"/>
                  </a:ext>
                </a:extLst>
              </a:tr>
              <a:tr h="530523">
                <a:tc>
                  <a:txBody>
                    <a:bodyPr/>
                    <a:lstStyle/>
                    <a:p>
                      <a:r>
                        <a:rPr lang="en-GB" dirty="0" smtClean="0"/>
                        <a:t>Alderman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Meggarty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1752333"/>
                  </a:ext>
                </a:extLst>
              </a:tr>
              <a:tr h="667327">
                <a:tc>
                  <a:txBody>
                    <a:bodyPr/>
                    <a:lstStyle/>
                    <a:p>
                      <a:r>
                        <a:rPr lang="en-GB" dirty="0" smtClean="0"/>
                        <a:t>Girl with torn blouse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30898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7762240" y="1137914"/>
          <a:ext cx="3230880" cy="5425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0880">
                  <a:extLst>
                    <a:ext uri="{9D8B030D-6E8A-4147-A177-3AD203B41FA5}">
                      <a16:colId xmlns:a16="http://schemas.microsoft.com/office/drawing/2014/main" val="1067928500"/>
                    </a:ext>
                  </a:extLst>
                </a:gridCol>
              </a:tblGrid>
              <a:tr h="45212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Places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534797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Dining room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468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Drawing room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258972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West </a:t>
                      </a:r>
                      <a:r>
                        <a:rPr lang="en-GB" dirty="0" err="1" smtClean="0"/>
                        <a:t>Brumley</a:t>
                      </a:r>
                      <a:r>
                        <a:rPr lang="en-GB" dirty="0" smtClean="0"/>
                        <a:t> golf course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964480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Birling and Company factory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246329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Milwards</a:t>
                      </a:r>
                      <a:r>
                        <a:rPr lang="en-GB" dirty="0" smtClean="0"/>
                        <a:t> department store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14433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The Palace Bar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317711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The County Hotel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067470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The Infirmary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823172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town hall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272454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Morgan Terrace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956703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r>
                        <a:rPr lang="en-GB" dirty="0" smtClean="0"/>
                        <a:t>Fire, blood and</a:t>
                      </a:r>
                      <a:r>
                        <a:rPr lang="en-GB" baseline="0" dirty="0" smtClean="0"/>
                        <a:t> anguish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346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3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936" y="254000"/>
            <a:ext cx="10672864" cy="73152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sz="3500" b="1" dirty="0" smtClean="0"/>
              <a:t>Quotations you (probably) already know: An Inspector Calls</a:t>
            </a:r>
            <a:endParaRPr lang="en-GB" sz="35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80936" y="1312458"/>
          <a:ext cx="3219855" cy="4383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9855">
                  <a:extLst>
                    <a:ext uri="{9D8B030D-6E8A-4147-A177-3AD203B41FA5}">
                      <a16:colId xmlns:a16="http://schemas.microsoft.com/office/drawing/2014/main" val="1035964351"/>
                    </a:ext>
                  </a:extLst>
                </a:gridCol>
              </a:tblGrid>
              <a:tr h="3510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 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89407"/>
                  </a:ext>
                </a:extLst>
              </a:tr>
              <a:tr h="571472">
                <a:tc>
                  <a:txBody>
                    <a:bodyPr/>
                    <a:lstStyle/>
                    <a:p>
                      <a:r>
                        <a:rPr lang="en-GB" i="1" dirty="0" smtClean="0"/>
                        <a:t>Please sir, an inspectors called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247170"/>
                  </a:ext>
                </a:extLst>
              </a:tr>
              <a:tr h="571472">
                <a:tc>
                  <a:txBody>
                    <a:bodyPr/>
                    <a:lstStyle/>
                    <a:p>
                      <a:r>
                        <a:rPr lang="en-GB" i="1" dirty="0" smtClean="0"/>
                        <a:t>Eric, you’re </a:t>
                      </a:r>
                      <a:r>
                        <a:rPr lang="en-GB" i="1" dirty="0" err="1" smtClean="0"/>
                        <a:t>squiffy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779113"/>
                  </a:ext>
                </a:extLst>
              </a:tr>
              <a:tr h="816388">
                <a:tc>
                  <a:txBody>
                    <a:bodyPr/>
                    <a:lstStyle/>
                    <a:p>
                      <a:r>
                        <a:rPr lang="en-GB" i="1" dirty="0" smtClean="0"/>
                        <a:t>Gerald,</a:t>
                      </a:r>
                      <a:r>
                        <a:rPr lang="en-GB" i="1" baseline="0" dirty="0" smtClean="0"/>
                        <a:t> is it the one you wanted me to have?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20903"/>
                  </a:ext>
                </a:extLst>
              </a:tr>
              <a:tr h="670290">
                <a:tc>
                  <a:txBody>
                    <a:bodyPr/>
                    <a:lstStyle/>
                    <a:p>
                      <a:r>
                        <a:rPr lang="en-GB" i="1" dirty="0" smtClean="0"/>
                        <a:t>Absolutely unsinkable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153503"/>
                  </a:ext>
                </a:extLst>
              </a:tr>
              <a:tr h="571472">
                <a:tc>
                  <a:txBody>
                    <a:bodyPr/>
                    <a:lstStyle/>
                    <a:p>
                      <a:r>
                        <a:rPr lang="en-GB" i="1" dirty="0" smtClean="0"/>
                        <a:t>Son-in-law I always wanted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289342"/>
                  </a:ext>
                </a:extLst>
              </a:tr>
              <a:tr h="816388">
                <a:tc>
                  <a:txBody>
                    <a:bodyPr/>
                    <a:lstStyle/>
                    <a:p>
                      <a:r>
                        <a:rPr lang="en-GB" i="1" dirty="0" smtClean="0"/>
                        <a:t>Pretty (said about Eva</a:t>
                      </a:r>
                      <a:r>
                        <a:rPr lang="en-GB" i="1" baseline="0" dirty="0" smtClean="0"/>
                        <a:t> and Sheila)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27368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67718" y="1312459"/>
          <a:ext cx="3150681" cy="41947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50681">
                  <a:extLst>
                    <a:ext uri="{9D8B030D-6E8A-4147-A177-3AD203B41FA5}">
                      <a16:colId xmlns:a16="http://schemas.microsoft.com/office/drawing/2014/main" val="3945414203"/>
                    </a:ext>
                  </a:extLst>
                </a:gridCol>
              </a:tblGrid>
              <a:tr h="370837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 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631059"/>
                  </a:ext>
                </a:extLst>
              </a:tr>
              <a:tr h="640077">
                <a:tc>
                  <a:txBody>
                    <a:bodyPr/>
                    <a:lstStyle/>
                    <a:p>
                      <a:r>
                        <a:rPr lang="en-GB" i="1" dirty="0" smtClean="0"/>
                        <a:t>A girl</a:t>
                      </a:r>
                      <a:r>
                        <a:rPr lang="en-GB" i="1" baseline="0" dirty="0" smtClean="0"/>
                        <a:t> of that sort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321669"/>
                  </a:ext>
                </a:extLst>
              </a:tr>
              <a:tr h="775427">
                <a:tc>
                  <a:txBody>
                    <a:bodyPr/>
                    <a:lstStyle/>
                    <a:p>
                      <a:r>
                        <a:rPr lang="en-GB" i="1" dirty="0" smtClean="0"/>
                        <a:t>I didn’t think you meant Buckingham Palace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895040"/>
                  </a:ext>
                </a:extLst>
              </a:tr>
              <a:tr h="640077">
                <a:tc>
                  <a:txBody>
                    <a:bodyPr/>
                    <a:lstStyle/>
                    <a:p>
                      <a:r>
                        <a:rPr lang="en-GB" i="1" dirty="0" smtClean="0"/>
                        <a:t>Wonderful fairy prince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256055"/>
                  </a:ext>
                </a:extLst>
              </a:tr>
              <a:tr h="629195">
                <a:tc>
                  <a:txBody>
                    <a:bodyPr/>
                    <a:lstStyle/>
                    <a:p>
                      <a:r>
                        <a:rPr lang="en-GB" i="1" dirty="0" smtClean="0"/>
                        <a:t>Rough sort of</a:t>
                      </a:r>
                      <a:r>
                        <a:rPr lang="en-GB" i="1" baseline="0" dirty="0" smtClean="0"/>
                        <a:t> diary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648996"/>
                  </a:ext>
                </a:extLst>
              </a:tr>
              <a:tr h="1139169">
                <a:tc>
                  <a:txBody>
                    <a:bodyPr/>
                    <a:lstStyle/>
                    <a:p>
                      <a:r>
                        <a:rPr lang="en-GB" i="1" dirty="0" smtClean="0"/>
                        <a:t>Have</a:t>
                      </a:r>
                      <a:r>
                        <a:rPr lang="en-GB" i="1" baseline="0" dirty="0" smtClean="0"/>
                        <a:t> responsibilities as well as privileges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38273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7976681" y="1312460"/>
          <a:ext cx="3377118" cy="4276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118">
                  <a:extLst>
                    <a:ext uri="{9D8B030D-6E8A-4147-A177-3AD203B41FA5}">
                      <a16:colId xmlns:a16="http://schemas.microsoft.com/office/drawing/2014/main" val="3945414203"/>
                    </a:ext>
                  </a:extLst>
                </a:gridCol>
              </a:tblGrid>
              <a:tr h="36926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 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631059"/>
                  </a:ext>
                </a:extLst>
              </a:tr>
              <a:tr h="63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/>
                        <a:t>Fire and</a:t>
                      </a:r>
                      <a:r>
                        <a:rPr lang="en-GB" i="1" baseline="0" dirty="0" smtClean="0"/>
                        <a:t> blood and anguish</a:t>
                      </a:r>
                      <a:endParaRPr lang="en-GB" i="1" dirty="0" smtClean="0"/>
                    </a:p>
                    <a:p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318896"/>
                  </a:ext>
                </a:extLst>
              </a:tr>
              <a:tr h="637360">
                <a:tc>
                  <a:txBody>
                    <a:bodyPr/>
                    <a:lstStyle/>
                    <a:p>
                      <a:r>
                        <a:rPr lang="en-GB" i="1" dirty="0" smtClean="0"/>
                        <a:t>Was pretty and a good sport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321669"/>
                  </a:ext>
                </a:extLst>
              </a:tr>
              <a:tr h="637360">
                <a:tc>
                  <a:txBody>
                    <a:bodyPr/>
                    <a:lstStyle/>
                    <a:p>
                      <a:r>
                        <a:rPr lang="en-GB" i="1" dirty="0" smtClean="0"/>
                        <a:t>Not the sort of father a chap could go to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256055"/>
                  </a:ext>
                </a:extLst>
              </a:tr>
              <a:tr h="865178">
                <a:tc>
                  <a:txBody>
                    <a:bodyPr/>
                    <a:lstStyle/>
                    <a:p>
                      <a:r>
                        <a:rPr lang="en-GB" i="1" dirty="0" smtClean="0"/>
                        <a:t>Millions and millions and millions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648996"/>
                  </a:ext>
                </a:extLst>
              </a:tr>
              <a:tr h="1124732">
                <a:tc>
                  <a:txBody>
                    <a:bodyPr/>
                    <a:lstStyle/>
                    <a:p>
                      <a:r>
                        <a:rPr lang="en-GB" i="1" dirty="0" smtClean="0"/>
                        <a:t>We are responsible</a:t>
                      </a:r>
                      <a:r>
                        <a:rPr lang="en-GB" i="1" baseline="0" dirty="0" smtClean="0"/>
                        <a:t> for each other.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38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89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1" y="142241"/>
            <a:ext cx="11866878" cy="91439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 smtClean="0">
                <a:latin typeface="+mn-lt"/>
              </a:rPr>
              <a:t>An Inspector Calls: recommended quotations to learn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sz="1800" dirty="0">
                <a:latin typeface="+mn-lt"/>
              </a:rPr>
              <a:t>T</a:t>
            </a:r>
            <a:r>
              <a:rPr lang="en-GB" sz="1800" dirty="0" smtClean="0">
                <a:latin typeface="+mn-lt"/>
              </a:rPr>
              <a:t>hese quotations are particularly useful as they show </a:t>
            </a:r>
            <a:r>
              <a:rPr lang="en-GB" sz="1800" u="sng" dirty="0" smtClean="0">
                <a:latin typeface="+mn-lt"/>
              </a:rPr>
              <a:t>meaning</a:t>
            </a:r>
            <a:r>
              <a:rPr lang="en-GB" sz="1800" dirty="0" smtClean="0">
                <a:latin typeface="+mn-lt"/>
              </a:rPr>
              <a:t> as well as </a:t>
            </a:r>
            <a:r>
              <a:rPr lang="en-GB" sz="1800" u="sng" dirty="0" smtClean="0">
                <a:latin typeface="+mn-lt"/>
              </a:rPr>
              <a:t>character or theme AND terminology</a:t>
            </a:r>
            <a:endParaRPr lang="en-GB" sz="1800" u="sng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3041" y="1209040"/>
          <a:ext cx="11866878" cy="54018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41459">
                  <a:extLst>
                    <a:ext uri="{9D8B030D-6E8A-4147-A177-3AD203B41FA5}">
                      <a16:colId xmlns:a16="http://schemas.microsoft.com/office/drawing/2014/main" val="2169521844"/>
                    </a:ext>
                  </a:extLst>
                </a:gridCol>
                <a:gridCol w="2007594">
                  <a:extLst>
                    <a:ext uri="{9D8B030D-6E8A-4147-A177-3AD203B41FA5}">
                      <a16:colId xmlns:a16="http://schemas.microsoft.com/office/drawing/2014/main" val="3146223036"/>
                    </a:ext>
                  </a:extLst>
                </a:gridCol>
                <a:gridCol w="4288474">
                  <a:extLst>
                    <a:ext uri="{9D8B030D-6E8A-4147-A177-3AD203B41FA5}">
                      <a16:colId xmlns:a16="http://schemas.microsoft.com/office/drawing/2014/main" val="961803197"/>
                    </a:ext>
                  </a:extLst>
                </a:gridCol>
                <a:gridCol w="5129351">
                  <a:extLst>
                    <a:ext uri="{9D8B030D-6E8A-4147-A177-3AD203B41FA5}">
                      <a16:colId xmlns:a16="http://schemas.microsoft.com/office/drawing/2014/main" val="2477713257"/>
                    </a:ext>
                  </a:extLst>
                </a:gridCol>
              </a:tblGrid>
              <a:tr h="4801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Theme/character (AO1)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Terminology (AO2)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247614"/>
                  </a:ext>
                </a:extLst>
              </a:tr>
              <a:tr h="968971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Pink and intimate…</a:t>
                      </a:r>
                      <a:r>
                        <a:rPr lang="en-GB" i="1" baseline="0" dirty="0" smtClean="0"/>
                        <a:t> brighter and harder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7030A0"/>
                          </a:solidFill>
                        </a:rPr>
                        <a:t>Stage directions </a:t>
                      </a:r>
                      <a:r>
                        <a:rPr lang="en-GB" dirty="0" smtClean="0"/>
                        <a:t>to show changing light from celebration</a:t>
                      </a:r>
                      <a:r>
                        <a:rPr lang="en-GB" baseline="0" dirty="0" smtClean="0"/>
                        <a:t> to interrogation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family view life through ‘rose-tinted spectacles’ at the start but the Inspector makes them face harsh reality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136417"/>
                  </a:ext>
                </a:extLst>
              </a:tr>
              <a:tr h="653996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That’s what you say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Sheila doubts</a:t>
                      </a:r>
                      <a:r>
                        <a:rPr lang="en-GB" baseline="0" dirty="0" smtClean="0"/>
                        <a:t> Gerald being busy ‘all last summer’.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DIRECT ADDRESS of </a:t>
                      </a:r>
                      <a:r>
                        <a:rPr lang="en-GB" b="1" i="1" dirty="0" smtClean="0"/>
                        <a:t>you</a:t>
                      </a:r>
                      <a:r>
                        <a:rPr lang="en-GB" dirty="0" smtClean="0"/>
                        <a:t>, infers that he is lying.</a:t>
                      </a:r>
                      <a:r>
                        <a:rPr lang="en-GB" baseline="0" dirty="0" smtClean="0"/>
                        <a:t>  </a:t>
                      </a:r>
                      <a:r>
                        <a:rPr lang="en-GB" dirty="0" smtClean="0"/>
                        <a:t>This FORESHADOWS the revelation that he was with Eva.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690765"/>
                  </a:ext>
                </a:extLst>
              </a:tr>
              <a:tr h="67828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Don’t</a:t>
                      </a:r>
                      <a:r>
                        <a:rPr lang="en-GB" i="1" baseline="0" dirty="0" smtClean="0"/>
                        <a:t> be an ass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Sheila says this to Eric</a:t>
                      </a:r>
                    </a:p>
                    <a:p>
                      <a:r>
                        <a:rPr lang="en-GB" dirty="0" smtClean="0"/>
                        <a:t>Brother/sister bickering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COLLOQUIAL</a:t>
                      </a:r>
                      <a:r>
                        <a:rPr lang="en-GB" baseline="0" dirty="0" smtClean="0"/>
                        <a:t> Language (slang) spoken as part of the SOCIOLECT of the upper middle-class younger generation. METAPHOR: ass = silly animal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427321"/>
                  </a:ext>
                </a:extLst>
              </a:tr>
              <a:tr h="926985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Mixed up together like bees in a hive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Mr Birling is happy to benefit from whatever he can get from the community, but also</a:t>
                      </a:r>
                      <a:r>
                        <a:rPr lang="en-GB" baseline="0" dirty="0" smtClean="0"/>
                        <a:t> ridicules community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SIMILE: like bees</a:t>
                      </a:r>
                    </a:p>
                    <a:p>
                      <a:r>
                        <a:rPr lang="en-GB" dirty="0" smtClean="0"/>
                        <a:t>HYPOCRITICAL</a:t>
                      </a:r>
                      <a:r>
                        <a:rPr lang="en-GB" baseline="0" dirty="0" smtClean="0"/>
                        <a:t> attitude</a:t>
                      </a:r>
                    </a:p>
                    <a:p>
                      <a:r>
                        <a:rPr lang="en-GB" baseline="0" dirty="0" smtClean="0"/>
                        <a:t>MONOLOGUE: Mr B goes on and on and on…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241482"/>
                  </a:ext>
                </a:extLst>
              </a:tr>
              <a:tr h="480153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Chain of events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inspector creates the idea of ‘a chain of events’ leading to Eva’s death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CUMULATIVE</a:t>
                      </a:r>
                      <a:r>
                        <a:rPr lang="en-GB" baseline="0" dirty="0" smtClean="0"/>
                        <a:t> negligence and abuse by each member of the extended family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633523"/>
                  </a:ext>
                </a:extLst>
              </a:tr>
              <a:tr h="817281"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Fat old tarts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Eric says</a:t>
                      </a:r>
                      <a:r>
                        <a:rPr lang="en-GB" baseline="0" dirty="0" smtClean="0"/>
                        <a:t> this about ‘the usual’ women in The Palace Bar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NEGATIVE ADJECTIVES</a:t>
                      </a:r>
                    </a:p>
                    <a:p>
                      <a:r>
                        <a:rPr lang="en-GB" dirty="0" smtClean="0"/>
                        <a:t>Harsh dental</a:t>
                      </a:r>
                      <a:r>
                        <a:rPr lang="en-GB" baseline="0" dirty="0" smtClean="0"/>
                        <a:t> alliteration (consonance) of </a:t>
                      </a:r>
                      <a:r>
                        <a:rPr lang="en-GB" baseline="0" dirty="0" err="1" smtClean="0"/>
                        <a:t>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841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12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1" y="203201"/>
            <a:ext cx="11551920" cy="92456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An Inspector Calls: recommended quotations to learn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sz="2000" dirty="0">
                <a:latin typeface="+mn-lt"/>
              </a:rPr>
              <a:t>T</a:t>
            </a:r>
            <a:r>
              <a:rPr lang="en-GB" sz="2000" dirty="0" smtClean="0">
                <a:latin typeface="+mn-lt"/>
              </a:rPr>
              <a:t>hese quotations are particularly useful as they show </a:t>
            </a:r>
            <a:r>
              <a:rPr lang="en-GB" sz="2000" u="sng" dirty="0" smtClean="0">
                <a:latin typeface="+mn-lt"/>
              </a:rPr>
              <a:t>meaning</a:t>
            </a:r>
            <a:r>
              <a:rPr lang="en-GB" sz="2000" dirty="0" smtClean="0">
                <a:latin typeface="+mn-lt"/>
              </a:rPr>
              <a:t> as well as </a:t>
            </a:r>
            <a:r>
              <a:rPr lang="en-GB" sz="2000" u="sng" dirty="0" smtClean="0">
                <a:latin typeface="+mn-lt"/>
              </a:rPr>
              <a:t>character or theme AND terminology</a:t>
            </a:r>
            <a:endParaRPr lang="en-GB" sz="2000" u="sng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45442" y="1229362"/>
          <a:ext cx="11551919" cy="545591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7518">
                  <a:extLst>
                    <a:ext uri="{9D8B030D-6E8A-4147-A177-3AD203B41FA5}">
                      <a16:colId xmlns:a16="http://schemas.microsoft.com/office/drawing/2014/main" val="2169521844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3146223036"/>
                    </a:ext>
                  </a:extLst>
                </a:gridCol>
                <a:gridCol w="4094480">
                  <a:extLst>
                    <a:ext uri="{9D8B030D-6E8A-4147-A177-3AD203B41FA5}">
                      <a16:colId xmlns:a16="http://schemas.microsoft.com/office/drawing/2014/main" val="961803197"/>
                    </a:ext>
                  </a:extLst>
                </a:gridCol>
                <a:gridCol w="4886961">
                  <a:extLst>
                    <a:ext uri="{9D8B030D-6E8A-4147-A177-3AD203B41FA5}">
                      <a16:colId xmlns:a16="http://schemas.microsoft.com/office/drawing/2014/main" val="2477713257"/>
                    </a:ext>
                  </a:extLst>
                </a:gridCol>
              </a:tblGrid>
              <a:tr h="4775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Theme/character (AO1)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Terminology (AO2)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247614"/>
                  </a:ext>
                </a:extLst>
              </a:tr>
              <a:tr h="593461"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aren’t cheap labour</a:t>
                      </a:r>
                      <a:r>
                        <a:rPr lang="en-GB" i="1" baseline="0" dirty="0" smtClean="0"/>
                        <a:t> – they’re people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Sheila says this, agreeing</a:t>
                      </a:r>
                      <a:r>
                        <a:rPr lang="en-GB" sz="1600" baseline="0" dirty="0" smtClean="0"/>
                        <a:t> with the Inspector: sign that she is showing a sense of morality and progress in society (she’s a mini-inspector</a:t>
                      </a:r>
                      <a:r>
                        <a:rPr lang="en-GB" baseline="0" dirty="0" smtClean="0"/>
                        <a:t>)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ITALICISED word </a:t>
                      </a:r>
                      <a:r>
                        <a:rPr lang="en-GB" i="1" dirty="0" smtClean="0"/>
                        <a:t>people </a:t>
                      </a:r>
                      <a:r>
                        <a:rPr lang="en-GB" dirty="0" smtClean="0"/>
                        <a:t>shows Sheila’s compassion;</a:t>
                      </a:r>
                      <a:r>
                        <a:rPr lang="en-GB" baseline="0" dirty="0" smtClean="0"/>
                        <a:t> an actress would emphasis it.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109478"/>
                  </a:ext>
                </a:extLst>
              </a:tr>
              <a:tr h="593461"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Yes, but you can’t. It’s too late. She’s dead.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Inspector</a:t>
                      </a:r>
                      <a:r>
                        <a:rPr lang="en-GB" baseline="0" dirty="0" smtClean="0"/>
                        <a:t> is not gentle with Sheila when she expresses regret.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MONOSYLLABIC</a:t>
                      </a:r>
                      <a:r>
                        <a:rPr lang="en-GB" baseline="0" dirty="0" smtClean="0"/>
                        <a:t> words in three dramatic simple sentences show the Inspector’s no nonsense approach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136417"/>
                  </a:ext>
                </a:extLst>
              </a:tr>
              <a:tr h="593461"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Well? (end</a:t>
                      </a:r>
                      <a:r>
                        <a:rPr lang="en-GB" i="1" baseline="0" dirty="0" smtClean="0"/>
                        <a:t> of act 1)</a:t>
                      </a:r>
                    </a:p>
                    <a:p>
                      <a:r>
                        <a:rPr lang="en-GB" i="1" dirty="0" smtClean="0"/>
                        <a:t>Well? (start of act 2)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Inspector uses a one word</a:t>
                      </a:r>
                      <a:r>
                        <a:rPr lang="en-GB" baseline="0" dirty="0" smtClean="0"/>
                        <a:t> question to Gerald, this adds tension at end of act 1.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inspector is an OMNISCIENT INQUISITOR who uses ANAPHORA to link acts 1 and 2 as he accuses Gerald.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690765"/>
                  </a:ext>
                </a:extLst>
              </a:tr>
              <a:tr h="1381760"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Fire and blood</a:t>
                      </a:r>
                      <a:r>
                        <a:rPr lang="en-GB" i="1" baseline="0" dirty="0" smtClean="0"/>
                        <a:t> and anguish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Inspector</a:t>
                      </a:r>
                      <a:r>
                        <a:rPr lang="en-GB" baseline="0" dirty="0" smtClean="0"/>
                        <a:t> tells the family that if they don’t learn their lessons now they will learn them in hell/wars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METAPHOR</a:t>
                      </a:r>
                      <a:r>
                        <a:rPr lang="en-GB" sz="1600" dirty="0" smtClean="0"/>
                        <a:t> for hell/war</a:t>
                      </a:r>
                    </a:p>
                    <a:p>
                      <a:r>
                        <a:rPr lang="en-GB" sz="1600" b="1" dirty="0" smtClean="0"/>
                        <a:t>DRAMATIC IRONY</a:t>
                      </a:r>
                      <a:r>
                        <a:rPr lang="en-GB" sz="1600" b="1" baseline="0" dirty="0" smtClean="0"/>
                        <a:t> </a:t>
                      </a:r>
                      <a:r>
                        <a:rPr lang="en-GB" sz="1600" baseline="0" dirty="0" smtClean="0"/>
                        <a:t>the audience know that WW1 and WW2 will happen.</a:t>
                      </a:r>
                    </a:p>
                    <a:p>
                      <a:r>
                        <a:rPr lang="en-GB" sz="1600" b="1" baseline="0" dirty="0" smtClean="0"/>
                        <a:t>SYNDETIC LIST </a:t>
                      </a:r>
                      <a:r>
                        <a:rPr lang="en-GB" sz="1600" baseline="0" dirty="0" smtClean="0"/>
                        <a:t>with repetition of the connective </a:t>
                      </a:r>
                      <a:r>
                        <a:rPr lang="en-GB" sz="1600" b="1" baseline="0" dirty="0" smtClean="0">
                          <a:solidFill>
                            <a:srgbClr val="7030A0"/>
                          </a:solidFill>
                        </a:rPr>
                        <a:t>AND</a:t>
                      </a:r>
                      <a:r>
                        <a:rPr lang="en-GB" sz="1600" baseline="0" dirty="0" smtClean="0"/>
                        <a:t> draws out the meaning and impact of this statement 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427321"/>
                  </a:ext>
                </a:extLst>
              </a:tr>
              <a:tr h="593461"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Unpleasant and disturbing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Gerald</a:t>
                      </a:r>
                      <a:r>
                        <a:rPr lang="en-GB" baseline="0" dirty="0" smtClean="0"/>
                        <a:t> wants to avoid Sheila hearing something that might upset her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Gerald</a:t>
                      </a:r>
                      <a:r>
                        <a:rPr lang="en-GB" baseline="0" dirty="0" smtClean="0"/>
                        <a:t> is being </a:t>
                      </a:r>
                      <a:r>
                        <a:rPr lang="en-GB" b="1" baseline="0" dirty="0" smtClean="0"/>
                        <a:t>HYPOCRITICAL</a:t>
                      </a:r>
                      <a:r>
                        <a:rPr lang="en-GB" baseline="0" dirty="0" smtClean="0"/>
                        <a:t> when he uses these </a:t>
                      </a:r>
                      <a:r>
                        <a:rPr lang="en-GB" b="1" baseline="0" dirty="0" smtClean="0"/>
                        <a:t>NEGATIVE ADJECTIVES </a:t>
                      </a:r>
                      <a:r>
                        <a:rPr lang="en-GB" baseline="0" dirty="0" smtClean="0"/>
                        <a:t>as Daisy Renton was not spared an unpleasant and disturbing time.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241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49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1" y="203201"/>
            <a:ext cx="11551920" cy="92456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An Inspector Calls: recommended quotations to learn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sz="2000" dirty="0">
                <a:latin typeface="+mn-lt"/>
              </a:rPr>
              <a:t>T</a:t>
            </a:r>
            <a:r>
              <a:rPr lang="en-GB" sz="2000" dirty="0" smtClean="0">
                <a:latin typeface="+mn-lt"/>
              </a:rPr>
              <a:t>hese quotations are particularly useful as they show </a:t>
            </a:r>
            <a:r>
              <a:rPr lang="en-GB" sz="2000" u="sng" dirty="0" smtClean="0">
                <a:latin typeface="+mn-lt"/>
              </a:rPr>
              <a:t>meaning</a:t>
            </a:r>
            <a:r>
              <a:rPr lang="en-GB" sz="2000" dirty="0" smtClean="0">
                <a:latin typeface="+mn-lt"/>
              </a:rPr>
              <a:t> as well as </a:t>
            </a:r>
            <a:r>
              <a:rPr lang="en-GB" sz="2000" u="sng" dirty="0" smtClean="0">
                <a:latin typeface="+mn-lt"/>
              </a:rPr>
              <a:t>character or theme AND terminology</a:t>
            </a:r>
            <a:endParaRPr lang="en-GB" sz="2000" u="sng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45442" y="1422399"/>
          <a:ext cx="11551919" cy="51104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7518">
                  <a:extLst>
                    <a:ext uri="{9D8B030D-6E8A-4147-A177-3AD203B41FA5}">
                      <a16:colId xmlns:a16="http://schemas.microsoft.com/office/drawing/2014/main" val="2169521844"/>
                    </a:ext>
                  </a:extLst>
                </a:gridCol>
                <a:gridCol w="2164080">
                  <a:extLst>
                    <a:ext uri="{9D8B030D-6E8A-4147-A177-3AD203B41FA5}">
                      <a16:colId xmlns:a16="http://schemas.microsoft.com/office/drawing/2014/main" val="3146223036"/>
                    </a:ext>
                  </a:extLst>
                </a:gridCol>
                <a:gridCol w="4023360">
                  <a:extLst>
                    <a:ext uri="{9D8B030D-6E8A-4147-A177-3AD203B41FA5}">
                      <a16:colId xmlns:a16="http://schemas.microsoft.com/office/drawing/2014/main" val="961803197"/>
                    </a:ext>
                  </a:extLst>
                </a:gridCol>
                <a:gridCol w="4886961">
                  <a:extLst>
                    <a:ext uri="{9D8B030D-6E8A-4147-A177-3AD203B41FA5}">
                      <a16:colId xmlns:a16="http://schemas.microsoft.com/office/drawing/2014/main" val="2477713257"/>
                    </a:ext>
                  </a:extLst>
                </a:gridCol>
              </a:tblGrid>
              <a:tr h="5210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Theme/character (AO1)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Terminology (AO2)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247614"/>
                  </a:ext>
                </a:extLst>
              </a:tr>
              <a:tr h="1297021"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aren’t cheap labour</a:t>
                      </a:r>
                      <a:r>
                        <a:rPr lang="en-GB" i="1" baseline="0" dirty="0" smtClean="0"/>
                        <a:t> – they’re people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Sheila says this, agreeing</a:t>
                      </a:r>
                      <a:r>
                        <a:rPr lang="en-GB" baseline="0" dirty="0" smtClean="0"/>
                        <a:t> with the Inspector: sign that she is showing a sense of morality and progress in society (she’s a mini-inspector)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ITALICISED word </a:t>
                      </a:r>
                      <a:r>
                        <a:rPr lang="en-GB" i="1" dirty="0" smtClean="0"/>
                        <a:t>people </a:t>
                      </a:r>
                      <a:r>
                        <a:rPr lang="en-GB" dirty="0" smtClean="0"/>
                        <a:t>shows Sheila’s compassion;</a:t>
                      </a:r>
                      <a:r>
                        <a:rPr lang="en-GB" baseline="0" dirty="0" smtClean="0"/>
                        <a:t> the actress would  say it with emphasis.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109478"/>
                  </a:ext>
                </a:extLst>
              </a:tr>
              <a:tr h="997708"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Yes, but you can’t. It’s too late. She’s dead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Inspector</a:t>
                      </a:r>
                      <a:r>
                        <a:rPr lang="en-GB" baseline="0" dirty="0" smtClean="0"/>
                        <a:t> is not gentle with Sheila when she expresses regret.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MONOSYLLABIC</a:t>
                      </a:r>
                      <a:r>
                        <a:rPr lang="en-GB" baseline="0" dirty="0" smtClean="0"/>
                        <a:t> words in three dramatic simple sentences show the Inspector’s no nonsense approach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136417"/>
                  </a:ext>
                </a:extLst>
              </a:tr>
              <a:tr h="997708">
                <a:tc>
                  <a:txBody>
                    <a:bodyPr/>
                    <a:lstStyle/>
                    <a:p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Well? (end</a:t>
                      </a:r>
                      <a:r>
                        <a:rPr lang="en-GB" i="1" baseline="0" dirty="0" smtClean="0"/>
                        <a:t> of act 1)</a:t>
                      </a:r>
                    </a:p>
                    <a:p>
                      <a:r>
                        <a:rPr lang="en-GB" i="1" dirty="0" smtClean="0"/>
                        <a:t>Well? (start of act 2)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Inspector uses a one word</a:t>
                      </a:r>
                      <a:r>
                        <a:rPr lang="en-GB" baseline="0" dirty="0" smtClean="0"/>
                        <a:t> question to Gerald, this adds tension at end of act 1.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inspector is an OMNISCIENT INQUISITOR who uses ANAPHORA to link acts 1 and 2 as he accuses Gerald.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690765"/>
                  </a:ext>
                </a:extLst>
              </a:tr>
              <a:tr h="1297021"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All helped to kill her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Eric understands that the whole family is responsible. They have individually</a:t>
                      </a:r>
                      <a:r>
                        <a:rPr lang="en-GB" baseline="0" dirty="0" smtClean="0"/>
                        <a:t> behaved badly with a cumulatively terrible result.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MONOSYLLABIC DECLARATIVE sentence has a lot of impact as it JUXTAPOSES</a:t>
                      </a:r>
                      <a:r>
                        <a:rPr lang="en-GB" baseline="0" dirty="0" smtClean="0"/>
                        <a:t> the positive ‘all helped’ with the negative ‘to kill her’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110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81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1423</Words>
  <Application>Microsoft Office PowerPoint</Application>
  <PresentationFormat>Widescreen</PresentationFormat>
  <Paragraphs>159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An Inspector Calls Act 1 summary</vt:lpstr>
      <vt:lpstr>An Inspector Calls Act 2 summary</vt:lpstr>
      <vt:lpstr>An Inspector Calls Act 3 summary</vt:lpstr>
      <vt:lpstr>Characters and Places in An Inspector Calls</vt:lpstr>
      <vt:lpstr>Quotations you (probably) already know: An Inspector Calls</vt:lpstr>
      <vt:lpstr>An Inspector Calls: recommended quotations to learn These quotations are particularly useful as they show meaning as well as character or theme AND terminology</vt:lpstr>
      <vt:lpstr>An Inspector Calls: recommended quotations to learn These quotations are particularly useful as they show meaning as well as character or theme AND terminology</vt:lpstr>
      <vt:lpstr>An Inspector Calls: recommended quotations to learn These quotations are particularly useful as they show meaning as well as character or theme AND terminology</vt:lpstr>
    </vt:vector>
  </TitlesOfParts>
  <Company>Wreake Valley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Inspector Calls Act 1 summary</dc:title>
  <dc:creator>Gene Lovegrove</dc:creator>
  <cp:lastModifiedBy>Gene Lovegrove</cp:lastModifiedBy>
  <cp:revision>1</cp:revision>
  <dcterms:created xsi:type="dcterms:W3CDTF">2020-01-20T11:55:57Z</dcterms:created>
  <dcterms:modified xsi:type="dcterms:W3CDTF">2020-01-20T11:56:48Z</dcterms:modified>
</cp:coreProperties>
</file>